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62" r:id="rId1"/>
  </p:sldMasterIdLst>
  <p:notesMasterIdLst>
    <p:notesMasterId r:id="rId27"/>
  </p:notesMasterIdLst>
  <p:sldIdLst>
    <p:sldId id="256" r:id="rId2"/>
    <p:sldId id="257" r:id="rId3"/>
    <p:sldId id="258" r:id="rId4"/>
    <p:sldId id="259" r:id="rId5"/>
    <p:sldId id="260" r:id="rId6"/>
    <p:sldId id="267" r:id="rId7"/>
    <p:sldId id="262" r:id="rId8"/>
    <p:sldId id="269" r:id="rId9"/>
    <p:sldId id="263" r:id="rId10"/>
    <p:sldId id="270" r:id="rId11"/>
    <p:sldId id="279" r:id="rId12"/>
    <p:sldId id="273" r:id="rId13"/>
    <p:sldId id="274" r:id="rId14"/>
    <p:sldId id="275" r:id="rId15"/>
    <p:sldId id="276" r:id="rId16"/>
    <p:sldId id="268" r:id="rId17"/>
    <p:sldId id="278" r:id="rId18"/>
    <p:sldId id="277" r:id="rId19"/>
    <p:sldId id="280" r:id="rId20"/>
    <p:sldId id="281" r:id="rId21"/>
    <p:sldId id="282" r:id="rId22"/>
    <p:sldId id="284" r:id="rId23"/>
    <p:sldId id="286" r:id="rId24"/>
    <p:sldId id="283" r:id="rId25"/>
    <p:sldId id="285"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1964"/>
    <p:restoredTop sz="94711"/>
  </p:normalViewPr>
  <p:slideViewPr>
    <p:cSldViewPr snapToGrid="0">
      <p:cViewPr varScale="1">
        <p:scale>
          <a:sx n="116" d="100"/>
          <a:sy n="116" d="100"/>
        </p:scale>
        <p:origin x="280"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diagrams/_rels/data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rawing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80D54B1-A5AF-40E7-968D-25782D3C2473}"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F24EF541-7F3D-4210-B3ED-1206FAD9062A}">
      <dgm:prSet/>
      <dgm:spPr/>
      <dgm:t>
        <a:bodyPr/>
        <a:lstStyle/>
        <a:p>
          <a:r>
            <a:rPr lang="en-US"/>
            <a:t>What is the problem?</a:t>
          </a:r>
        </a:p>
      </dgm:t>
    </dgm:pt>
    <dgm:pt modelId="{A56E8DBA-86A1-4683-B0F4-96CE1A66C1E3}" type="parTrans" cxnId="{A750DB0B-5683-4BAE-89EB-B51FC47C7B29}">
      <dgm:prSet/>
      <dgm:spPr/>
      <dgm:t>
        <a:bodyPr/>
        <a:lstStyle/>
        <a:p>
          <a:endParaRPr lang="en-US"/>
        </a:p>
      </dgm:t>
    </dgm:pt>
    <dgm:pt modelId="{72B94486-FF46-40F5-8E5E-03240951D927}" type="sibTrans" cxnId="{A750DB0B-5683-4BAE-89EB-B51FC47C7B29}">
      <dgm:prSet/>
      <dgm:spPr/>
      <dgm:t>
        <a:bodyPr/>
        <a:lstStyle/>
        <a:p>
          <a:endParaRPr lang="en-US"/>
        </a:p>
      </dgm:t>
    </dgm:pt>
    <dgm:pt modelId="{17727F54-F532-4149-8054-68FCA7FE09BA}">
      <dgm:prSet/>
      <dgm:spPr/>
      <dgm:t>
        <a:bodyPr/>
        <a:lstStyle/>
        <a:p>
          <a:r>
            <a:rPr lang="en-US"/>
            <a:t>What is the data?</a:t>
          </a:r>
        </a:p>
      </dgm:t>
    </dgm:pt>
    <dgm:pt modelId="{FE9FB3B7-B162-4F6B-B2E0-3C7C2823308C}" type="parTrans" cxnId="{B5DE58F4-36E3-472A-AC55-C14A6EF58AA0}">
      <dgm:prSet/>
      <dgm:spPr/>
      <dgm:t>
        <a:bodyPr/>
        <a:lstStyle/>
        <a:p>
          <a:endParaRPr lang="en-US"/>
        </a:p>
      </dgm:t>
    </dgm:pt>
    <dgm:pt modelId="{DBDD8F8A-52B1-4FCE-B183-135A9908DD66}" type="sibTrans" cxnId="{B5DE58F4-36E3-472A-AC55-C14A6EF58AA0}">
      <dgm:prSet/>
      <dgm:spPr/>
      <dgm:t>
        <a:bodyPr/>
        <a:lstStyle/>
        <a:p>
          <a:endParaRPr lang="en-US"/>
        </a:p>
      </dgm:t>
    </dgm:pt>
    <dgm:pt modelId="{DC39AB40-2C96-46AC-A24B-9B1B0C828A52}">
      <dgm:prSet/>
      <dgm:spPr/>
      <dgm:t>
        <a:bodyPr/>
        <a:lstStyle/>
        <a:p>
          <a:r>
            <a:rPr lang="en-US" dirty="0"/>
            <a:t>Neural Network and Code</a:t>
          </a:r>
        </a:p>
      </dgm:t>
    </dgm:pt>
    <dgm:pt modelId="{7904EB6C-E587-4AA4-BC28-69F1EB226D98}" type="parTrans" cxnId="{FBB1406B-E456-4280-B4B3-CD0E9A96B8D1}">
      <dgm:prSet/>
      <dgm:spPr/>
      <dgm:t>
        <a:bodyPr/>
        <a:lstStyle/>
        <a:p>
          <a:endParaRPr lang="en-US"/>
        </a:p>
      </dgm:t>
    </dgm:pt>
    <dgm:pt modelId="{0F432036-2532-44E9-A834-4A336869A537}" type="sibTrans" cxnId="{FBB1406B-E456-4280-B4B3-CD0E9A96B8D1}">
      <dgm:prSet/>
      <dgm:spPr/>
      <dgm:t>
        <a:bodyPr/>
        <a:lstStyle/>
        <a:p>
          <a:endParaRPr lang="en-US"/>
        </a:p>
      </dgm:t>
    </dgm:pt>
    <dgm:pt modelId="{CA390451-B8F1-4797-8C0A-8E1EF79294AC}">
      <dgm:prSet/>
      <dgm:spPr/>
      <dgm:t>
        <a:bodyPr/>
        <a:lstStyle/>
        <a:p>
          <a:r>
            <a:rPr lang="en-US"/>
            <a:t>Results</a:t>
          </a:r>
        </a:p>
      </dgm:t>
    </dgm:pt>
    <dgm:pt modelId="{53AA2384-76DE-4E9D-BC6B-29506332055C}" type="parTrans" cxnId="{BCAE0CA4-83EC-4B12-9955-0BD562FACD8C}">
      <dgm:prSet/>
      <dgm:spPr/>
      <dgm:t>
        <a:bodyPr/>
        <a:lstStyle/>
        <a:p>
          <a:endParaRPr lang="en-US"/>
        </a:p>
      </dgm:t>
    </dgm:pt>
    <dgm:pt modelId="{40ABF23A-42AE-4E6E-8439-92A666A9B35A}" type="sibTrans" cxnId="{BCAE0CA4-83EC-4B12-9955-0BD562FACD8C}">
      <dgm:prSet/>
      <dgm:spPr/>
      <dgm:t>
        <a:bodyPr/>
        <a:lstStyle/>
        <a:p>
          <a:endParaRPr lang="en-US"/>
        </a:p>
      </dgm:t>
    </dgm:pt>
    <dgm:pt modelId="{698F1045-8433-49C2-A054-53175A59ED36}" type="pres">
      <dgm:prSet presAssocID="{280D54B1-A5AF-40E7-968D-25782D3C2473}" presName="root" presStyleCnt="0">
        <dgm:presLayoutVars>
          <dgm:dir/>
          <dgm:resizeHandles val="exact"/>
        </dgm:presLayoutVars>
      </dgm:prSet>
      <dgm:spPr/>
    </dgm:pt>
    <dgm:pt modelId="{2D4CA9B4-5E82-47B8-9CCD-57930CC9825E}" type="pres">
      <dgm:prSet presAssocID="{F24EF541-7F3D-4210-B3ED-1206FAD9062A}" presName="compNode" presStyleCnt="0"/>
      <dgm:spPr/>
    </dgm:pt>
    <dgm:pt modelId="{0F0E5A04-43F1-443F-B4DE-B1B96A07B2E1}" type="pres">
      <dgm:prSet presAssocID="{F24EF541-7F3D-4210-B3ED-1206FAD9062A}"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Question mark"/>
        </a:ext>
      </dgm:extLst>
    </dgm:pt>
    <dgm:pt modelId="{2C1A32B9-6A04-4562-9023-B0CC638758E3}" type="pres">
      <dgm:prSet presAssocID="{F24EF541-7F3D-4210-B3ED-1206FAD9062A}" presName="spaceRect" presStyleCnt="0"/>
      <dgm:spPr/>
    </dgm:pt>
    <dgm:pt modelId="{54DD5C67-4989-47C1-81A4-98C377C6A39E}" type="pres">
      <dgm:prSet presAssocID="{F24EF541-7F3D-4210-B3ED-1206FAD9062A}" presName="textRect" presStyleLbl="revTx" presStyleIdx="0" presStyleCnt="4">
        <dgm:presLayoutVars>
          <dgm:chMax val="1"/>
          <dgm:chPref val="1"/>
        </dgm:presLayoutVars>
      </dgm:prSet>
      <dgm:spPr/>
    </dgm:pt>
    <dgm:pt modelId="{CEC5AF17-2C3B-450D-93F2-0B6E8266395A}" type="pres">
      <dgm:prSet presAssocID="{72B94486-FF46-40F5-8E5E-03240951D927}" presName="sibTrans" presStyleCnt="0"/>
      <dgm:spPr/>
    </dgm:pt>
    <dgm:pt modelId="{120CA99D-6170-4A5C-873D-47500AB385A3}" type="pres">
      <dgm:prSet presAssocID="{17727F54-F532-4149-8054-68FCA7FE09BA}" presName="compNode" presStyleCnt="0"/>
      <dgm:spPr/>
    </dgm:pt>
    <dgm:pt modelId="{17D4E90C-AA35-4D2C-A7B5-7502FC2A22B7}" type="pres">
      <dgm:prSet presAssocID="{17727F54-F532-4149-8054-68FCA7FE09BA}"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atabase"/>
        </a:ext>
      </dgm:extLst>
    </dgm:pt>
    <dgm:pt modelId="{C9F4D308-A81C-4878-BC3F-892B906DC56F}" type="pres">
      <dgm:prSet presAssocID="{17727F54-F532-4149-8054-68FCA7FE09BA}" presName="spaceRect" presStyleCnt="0"/>
      <dgm:spPr/>
    </dgm:pt>
    <dgm:pt modelId="{83AB6CB8-04F1-482F-9724-AE40ED586239}" type="pres">
      <dgm:prSet presAssocID="{17727F54-F532-4149-8054-68FCA7FE09BA}" presName="textRect" presStyleLbl="revTx" presStyleIdx="1" presStyleCnt="4">
        <dgm:presLayoutVars>
          <dgm:chMax val="1"/>
          <dgm:chPref val="1"/>
        </dgm:presLayoutVars>
      </dgm:prSet>
      <dgm:spPr/>
    </dgm:pt>
    <dgm:pt modelId="{65215868-0208-4C78-BF21-FEBB4ADF5E4E}" type="pres">
      <dgm:prSet presAssocID="{DBDD8F8A-52B1-4FCE-B183-135A9908DD66}" presName="sibTrans" presStyleCnt="0"/>
      <dgm:spPr/>
    </dgm:pt>
    <dgm:pt modelId="{4D3EFE16-C465-46D5-8734-C5F485FC6F04}" type="pres">
      <dgm:prSet presAssocID="{DC39AB40-2C96-46AC-A24B-9B1B0C828A52}" presName="compNode" presStyleCnt="0"/>
      <dgm:spPr/>
    </dgm:pt>
    <dgm:pt modelId="{30EECCAD-F39C-4319-A117-E946AA4FE09C}" type="pres">
      <dgm:prSet presAssocID="{DC39AB40-2C96-46AC-A24B-9B1B0C828A52}"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rain"/>
        </a:ext>
      </dgm:extLst>
    </dgm:pt>
    <dgm:pt modelId="{C7B71782-E823-4835-97D0-3390FCC06AC9}" type="pres">
      <dgm:prSet presAssocID="{DC39AB40-2C96-46AC-A24B-9B1B0C828A52}" presName="spaceRect" presStyleCnt="0"/>
      <dgm:spPr/>
    </dgm:pt>
    <dgm:pt modelId="{E004C008-ACDD-49B0-9189-F4F9BF8F56F6}" type="pres">
      <dgm:prSet presAssocID="{DC39AB40-2C96-46AC-A24B-9B1B0C828A52}" presName="textRect" presStyleLbl="revTx" presStyleIdx="2" presStyleCnt="4">
        <dgm:presLayoutVars>
          <dgm:chMax val="1"/>
          <dgm:chPref val="1"/>
        </dgm:presLayoutVars>
      </dgm:prSet>
      <dgm:spPr/>
    </dgm:pt>
    <dgm:pt modelId="{3416A715-1458-479D-BCE8-8D42CD9D05EB}" type="pres">
      <dgm:prSet presAssocID="{0F432036-2532-44E9-A834-4A336869A537}" presName="sibTrans" presStyleCnt="0"/>
      <dgm:spPr/>
    </dgm:pt>
    <dgm:pt modelId="{87D512F9-42B2-4996-93EE-E090AF3F02B8}" type="pres">
      <dgm:prSet presAssocID="{CA390451-B8F1-4797-8C0A-8E1EF79294AC}" presName="compNode" presStyleCnt="0"/>
      <dgm:spPr/>
    </dgm:pt>
    <dgm:pt modelId="{E8AF63D3-6DFC-4045-9C64-E20C3436DDEB}" type="pres">
      <dgm:prSet presAssocID="{CA390451-B8F1-4797-8C0A-8E1EF79294AC}"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Bar chart"/>
        </a:ext>
      </dgm:extLst>
    </dgm:pt>
    <dgm:pt modelId="{19194F62-17C3-467E-8B1A-28815AAA1DBF}" type="pres">
      <dgm:prSet presAssocID="{CA390451-B8F1-4797-8C0A-8E1EF79294AC}" presName="spaceRect" presStyleCnt="0"/>
      <dgm:spPr/>
    </dgm:pt>
    <dgm:pt modelId="{6FA57CA5-5A3C-42EF-A1B9-81623FAA2BCB}" type="pres">
      <dgm:prSet presAssocID="{CA390451-B8F1-4797-8C0A-8E1EF79294AC}" presName="textRect" presStyleLbl="revTx" presStyleIdx="3" presStyleCnt="4">
        <dgm:presLayoutVars>
          <dgm:chMax val="1"/>
          <dgm:chPref val="1"/>
        </dgm:presLayoutVars>
      </dgm:prSet>
      <dgm:spPr/>
    </dgm:pt>
  </dgm:ptLst>
  <dgm:cxnLst>
    <dgm:cxn modelId="{A750DB0B-5683-4BAE-89EB-B51FC47C7B29}" srcId="{280D54B1-A5AF-40E7-968D-25782D3C2473}" destId="{F24EF541-7F3D-4210-B3ED-1206FAD9062A}" srcOrd="0" destOrd="0" parTransId="{A56E8DBA-86A1-4683-B0F4-96CE1A66C1E3}" sibTransId="{72B94486-FF46-40F5-8E5E-03240951D927}"/>
    <dgm:cxn modelId="{099FDB5F-FFD3-483C-80F8-B7B6CDC439B6}" type="presOf" srcId="{280D54B1-A5AF-40E7-968D-25782D3C2473}" destId="{698F1045-8433-49C2-A054-53175A59ED36}" srcOrd="0" destOrd="0" presId="urn:microsoft.com/office/officeart/2018/2/layout/IconLabelList"/>
    <dgm:cxn modelId="{FBB1406B-E456-4280-B4B3-CD0E9A96B8D1}" srcId="{280D54B1-A5AF-40E7-968D-25782D3C2473}" destId="{DC39AB40-2C96-46AC-A24B-9B1B0C828A52}" srcOrd="2" destOrd="0" parTransId="{7904EB6C-E587-4AA4-BC28-69F1EB226D98}" sibTransId="{0F432036-2532-44E9-A834-4A336869A537}"/>
    <dgm:cxn modelId="{B7974F9B-60C4-41D9-867D-91E3BF75B99E}" type="presOf" srcId="{F24EF541-7F3D-4210-B3ED-1206FAD9062A}" destId="{54DD5C67-4989-47C1-81A4-98C377C6A39E}" srcOrd="0" destOrd="0" presId="urn:microsoft.com/office/officeart/2018/2/layout/IconLabelList"/>
    <dgm:cxn modelId="{BCAE0CA4-83EC-4B12-9955-0BD562FACD8C}" srcId="{280D54B1-A5AF-40E7-968D-25782D3C2473}" destId="{CA390451-B8F1-4797-8C0A-8E1EF79294AC}" srcOrd="3" destOrd="0" parTransId="{53AA2384-76DE-4E9D-BC6B-29506332055C}" sibTransId="{40ABF23A-42AE-4E6E-8439-92A666A9B35A}"/>
    <dgm:cxn modelId="{8A5A0AA9-1481-466A-A557-802CF837FFA3}" type="presOf" srcId="{CA390451-B8F1-4797-8C0A-8E1EF79294AC}" destId="{6FA57CA5-5A3C-42EF-A1B9-81623FAA2BCB}" srcOrd="0" destOrd="0" presId="urn:microsoft.com/office/officeart/2018/2/layout/IconLabelList"/>
    <dgm:cxn modelId="{70EC3DBA-BE81-4165-A5B7-6A14A73A0A33}" type="presOf" srcId="{17727F54-F532-4149-8054-68FCA7FE09BA}" destId="{83AB6CB8-04F1-482F-9724-AE40ED586239}" srcOrd="0" destOrd="0" presId="urn:microsoft.com/office/officeart/2018/2/layout/IconLabelList"/>
    <dgm:cxn modelId="{A50453CE-1E5F-4586-A3A8-013644F94ED3}" type="presOf" srcId="{DC39AB40-2C96-46AC-A24B-9B1B0C828A52}" destId="{E004C008-ACDD-49B0-9189-F4F9BF8F56F6}" srcOrd="0" destOrd="0" presId="urn:microsoft.com/office/officeart/2018/2/layout/IconLabelList"/>
    <dgm:cxn modelId="{B5DE58F4-36E3-472A-AC55-C14A6EF58AA0}" srcId="{280D54B1-A5AF-40E7-968D-25782D3C2473}" destId="{17727F54-F532-4149-8054-68FCA7FE09BA}" srcOrd="1" destOrd="0" parTransId="{FE9FB3B7-B162-4F6B-B2E0-3C7C2823308C}" sibTransId="{DBDD8F8A-52B1-4FCE-B183-135A9908DD66}"/>
    <dgm:cxn modelId="{B705AED4-FF8F-4A71-A79B-B3A047A1AD33}" type="presParOf" srcId="{698F1045-8433-49C2-A054-53175A59ED36}" destId="{2D4CA9B4-5E82-47B8-9CCD-57930CC9825E}" srcOrd="0" destOrd="0" presId="urn:microsoft.com/office/officeart/2018/2/layout/IconLabelList"/>
    <dgm:cxn modelId="{AB92BC04-B53D-4D31-A1BB-5DDAD76ADAB6}" type="presParOf" srcId="{2D4CA9B4-5E82-47B8-9CCD-57930CC9825E}" destId="{0F0E5A04-43F1-443F-B4DE-B1B96A07B2E1}" srcOrd="0" destOrd="0" presId="urn:microsoft.com/office/officeart/2018/2/layout/IconLabelList"/>
    <dgm:cxn modelId="{9E2C0F55-41D5-4AF7-B9C8-D2081E6AF845}" type="presParOf" srcId="{2D4CA9B4-5E82-47B8-9CCD-57930CC9825E}" destId="{2C1A32B9-6A04-4562-9023-B0CC638758E3}" srcOrd="1" destOrd="0" presId="urn:microsoft.com/office/officeart/2018/2/layout/IconLabelList"/>
    <dgm:cxn modelId="{79770644-7CBB-4E93-A72C-42EA6B0FBB14}" type="presParOf" srcId="{2D4CA9B4-5E82-47B8-9CCD-57930CC9825E}" destId="{54DD5C67-4989-47C1-81A4-98C377C6A39E}" srcOrd="2" destOrd="0" presId="urn:microsoft.com/office/officeart/2018/2/layout/IconLabelList"/>
    <dgm:cxn modelId="{E5547D94-BAFA-4516-9B73-D97B86AE73A7}" type="presParOf" srcId="{698F1045-8433-49C2-A054-53175A59ED36}" destId="{CEC5AF17-2C3B-450D-93F2-0B6E8266395A}" srcOrd="1" destOrd="0" presId="urn:microsoft.com/office/officeart/2018/2/layout/IconLabelList"/>
    <dgm:cxn modelId="{D2FCA5FE-F22D-458D-8D8E-E3B5AE4CBFB7}" type="presParOf" srcId="{698F1045-8433-49C2-A054-53175A59ED36}" destId="{120CA99D-6170-4A5C-873D-47500AB385A3}" srcOrd="2" destOrd="0" presId="urn:microsoft.com/office/officeart/2018/2/layout/IconLabelList"/>
    <dgm:cxn modelId="{D11ABADF-EA9E-4B3B-BFEC-5AF0E017D983}" type="presParOf" srcId="{120CA99D-6170-4A5C-873D-47500AB385A3}" destId="{17D4E90C-AA35-4D2C-A7B5-7502FC2A22B7}" srcOrd="0" destOrd="0" presId="urn:microsoft.com/office/officeart/2018/2/layout/IconLabelList"/>
    <dgm:cxn modelId="{5E9C4B3E-C514-47BC-838C-F5E5E6E27D6B}" type="presParOf" srcId="{120CA99D-6170-4A5C-873D-47500AB385A3}" destId="{C9F4D308-A81C-4878-BC3F-892B906DC56F}" srcOrd="1" destOrd="0" presId="urn:microsoft.com/office/officeart/2018/2/layout/IconLabelList"/>
    <dgm:cxn modelId="{0537634E-11BB-47EF-965F-9D44167BACAC}" type="presParOf" srcId="{120CA99D-6170-4A5C-873D-47500AB385A3}" destId="{83AB6CB8-04F1-482F-9724-AE40ED586239}" srcOrd="2" destOrd="0" presId="urn:microsoft.com/office/officeart/2018/2/layout/IconLabelList"/>
    <dgm:cxn modelId="{BB828720-C1CB-4E70-9D96-B37FC3A60FAB}" type="presParOf" srcId="{698F1045-8433-49C2-A054-53175A59ED36}" destId="{65215868-0208-4C78-BF21-FEBB4ADF5E4E}" srcOrd="3" destOrd="0" presId="urn:microsoft.com/office/officeart/2018/2/layout/IconLabelList"/>
    <dgm:cxn modelId="{840B8202-D6CB-479D-AC5B-363D03145084}" type="presParOf" srcId="{698F1045-8433-49C2-A054-53175A59ED36}" destId="{4D3EFE16-C465-46D5-8734-C5F485FC6F04}" srcOrd="4" destOrd="0" presId="urn:microsoft.com/office/officeart/2018/2/layout/IconLabelList"/>
    <dgm:cxn modelId="{C7D08DF8-18B5-4930-8726-69001AF57719}" type="presParOf" srcId="{4D3EFE16-C465-46D5-8734-C5F485FC6F04}" destId="{30EECCAD-F39C-4319-A117-E946AA4FE09C}" srcOrd="0" destOrd="0" presId="urn:microsoft.com/office/officeart/2018/2/layout/IconLabelList"/>
    <dgm:cxn modelId="{AB04E01E-148C-4678-9CF5-0A4D23FF9948}" type="presParOf" srcId="{4D3EFE16-C465-46D5-8734-C5F485FC6F04}" destId="{C7B71782-E823-4835-97D0-3390FCC06AC9}" srcOrd="1" destOrd="0" presId="urn:microsoft.com/office/officeart/2018/2/layout/IconLabelList"/>
    <dgm:cxn modelId="{02C77090-12A2-4110-B2E2-221039C7C012}" type="presParOf" srcId="{4D3EFE16-C465-46D5-8734-C5F485FC6F04}" destId="{E004C008-ACDD-49B0-9189-F4F9BF8F56F6}" srcOrd="2" destOrd="0" presId="urn:microsoft.com/office/officeart/2018/2/layout/IconLabelList"/>
    <dgm:cxn modelId="{4A3F3BED-06FC-49C0-B913-3469F2471885}" type="presParOf" srcId="{698F1045-8433-49C2-A054-53175A59ED36}" destId="{3416A715-1458-479D-BCE8-8D42CD9D05EB}" srcOrd="5" destOrd="0" presId="urn:microsoft.com/office/officeart/2018/2/layout/IconLabelList"/>
    <dgm:cxn modelId="{A754A54D-F9D0-41EA-826C-6BEA9F590D1E}" type="presParOf" srcId="{698F1045-8433-49C2-A054-53175A59ED36}" destId="{87D512F9-42B2-4996-93EE-E090AF3F02B8}" srcOrd="6" destOrd="0" presId="urn:microsoft.com/office/officeart/2018/2/layout/IconLabelList"/>
    <dgm:cxn modelId="{2CB1E1C3-15F4-4160-A6F1-740B720540A0}" type="presParOf" srcId="{87D512F9-42B2-4996-93EE-E090AF3F02B8}" destId="{E8AF63D3-6DFC-4045-9C64-E20C3436DDEB}" srcOrd="0" destOrd="0" presId="urn:microsoft.com/office/officeart/2018/2/layout/IconLabelList"/>
    <dgm:cxn modelId="{73F548ED-D05C-4AA6-BC88-43FA8E16DD33}" type="presParOf" srcId="{87D512F9-42B2-4996-93EE-E090AF3F02B8}" destId="{19194F62-17C3-467E-8B1A-28815AAA1DBF}" srcOrd="1" destOrd="0" presId="urn:microsoft.com/office/officeart/2018/2/layout/IconLabelList"/>
    <dgm:cxn modelId="{EA09EC7D-B6E2-41CA-B8BA-552D183737CE}" type="presParOf" srcId="{87D512F9-42B2-4996-93EE-E090AF3F02B8}" destId="{6FA57CA5-5A3C-42EF-A1B9-81623FAA2BCB}"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F0E5A04-43F1-443F-B4DE-B1B96A07B2E1}">
      <dsp:nvSpPr>
        <dsp:cNvPr id="0" name=""/>
        <dsp:cNvSpPr/>
      </dsp:nvSpPr>
      <dsp:spPr>
        <a:xfrm>
          <a:off x="872041" y="813448"/>
          <a:ext cx="923990" cy="92399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4DD5C67-4989-47C1-81A4-98C377C6A39E}">
      <dsp:nvSpPr>
        <dsp:cNvPr id="0" name=""/>
        <dsp:cNvSpPr/>
      </dsp:nvSpPr>
      <dsp:spPr>
        <a:xfrm>
          <a:off x="307380" y="2027684"/>
          <a:ext cx="205331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90000"/>
            </a:lnSpc>
            <a:spcBef>
              <a:spcPct val="0"/>
            </a:spcBef>
            <a:spcAft>
              <a:spcPct val="35000"/>
            </a:spcAft>
            <a:buNone/>
          </a:pPr>
          <a:r>
            <a:rPr lang="en-US" sz="2300" kern="1200"/>
            <a:t>What is the problem?</a:t>
          </a:r>
        </a:p>
      </dsp:txBody>
      <dsp:txXfrm>
        <a:off x="307380" y="2027684"/>
        <a:ext cx="2053312" cy="720000"/>
      </dsp:txXfrm>
    </dsp:sp>
    <dsp:sp modelId="{17D4E90C-AA35-4D2C-A7B5-7502FC2A22B7}">
      <dsp:nvSpPr>
        <dsp:cNvPr id="0" name=""/>
        <dsp:cNvSpPr/>
      </dsp:nvSpPr>
      <dsp:spPr>
        <a:xfrm>
          <a:off x="3284683" y="813448"/>
          <a:ext cx="923990" cy="92399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3AB6CB8-04F1-482F-9724-AE40ED586239}">
      <dsp:nvSpPr>
        <dsp:cNvPr id="0" name=""/>
        <dsp:cNvSpPr/>
      </dsp:nvSpPr>
      <dsp:spPr>
        <a:xfrm>
          <a:off x="2720022" y="2027684"/>
          <a:ext cx="205331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90000"/>
            </a:lnSpc>
            <a:spcBef>
              <a:spcPct val="0"/>
            </a:spcBef>
            <a:spcAft>
              <a:spcPct val="35000"/>
            </a:spcAft>
            <a:buNone/>
          </a:pPr>
          <a:r>
            <a:rPr lang="en-US" sz="2300" kern="1200"/>
            <a:t>What is the data?</a:t>
          </a:r>
        </a:p>
      </dsp:txBody>
      <dsp:txXfrm>
        <a:off x="2720022" y="2027684"/>
        <a:ext cx="2053312" cy="720000"/>
      </dsp:txXfrm>
    </dsp:sp>
    <dsp:sp modelId="{30EECCAD-F39C-4319-A117-E946AA4FE09C}">
      <dsp:nvSpPr>
        <dsp:cNvPr id="0" name=""/>
        <dsp:cNvSpPr/>
      </dsp:nvSpPr>
      <dsp:spPr>
        <a:xfrm>
          <a:off x="5697325" y="813448"/>
          <a:ext cx="923990" cy="92399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004C008-ACDD-49B0-9189-F4F9BF8F56F6}">
      <dsp:nvSpPr>
        <dsp:cNvPr id="0" name=""/>
        <dsp:cNvSpPr/>
      </dsp:nvSpPr>
      <dsp:spPr>
        <a:xfrm>
          <a:off x="5132664" y="2027684"/>
          <a:ext cx="205331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90000"/>
            </a:lnSpc>
            <a:spcBef>
              <a:spcPct val="0"/>
            </a:spcBef>
            <a:spcAft>
              <a:spcPct val="35000"/>
            </a:spcAft>
            <a:buNone/>
          </a:pPr>
          <a:r>
            <a:rPr lang="en-US" sz="2300" kern="1200" dirty="0"/>
            <a:t>Neural Network and Code</a:t>
          </a:r>
        </a:p>
      </dsp:txBody>
      <dsp:txXfrm>
        <a:off x="5132664" y="2027684"/>
        <a:ext cx="2053312" cy="720000"/>
      </dsp:txXfrm>
    </dsp:sp>
    <dsp:sp modelId="{E8AF63D3-6DFC-4045-9C64-E20C3436DDEB}">
      <dsp:nvSpPr>
        <dsp:cNvPr id="0" name=""/>
        <dsp:cNvSpPr/>
      </dsp:nvSpPr>
      <dsp:spPr>
        <a:xfrm>
          <a:off x="8109967" y="813448"/>
          <a:ext cx="923990" cy="92399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FA57CA5-5A3C-42EF-A1B9-81623FAA2BCB}">
      <dsp:nvSpPr>
        <dsp:cNvPr id="0" name=""/>
        <dsp:cNvSpPr/>
      </dsp:nvSpPr>
      <dsp:spPr>
        <a:xfrm>
          <a:off x="7545307" y="2027684"/>
          <a:ext cx="205331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90000"/>
            </a:lnSpc>
            <a:spcBef>
              <a:spcPct val="0"/>
            </a:spcBef>
            <a:spcAft>
              <a:spcPct val="35000"/>
            </a:spcAft>
            <a:buNone/>
          </a:pPr>
          <a:r>
            <a:rPr lang="en-US" sz="2300" kern="1200"/>
            <a:t>Results</a:t>
          </a:r>
        </a:p>
      </dsp:txBody>
      <dsp:txXfrm>
        <a:off x="7545307" y="2027684"/>
        <a:ext cx="2053312" cy="720000"/>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50CF6D6-CC5B-5E4F-BC04-E42BBBA7A6F7}" type="datetimeFigureOut">
              <a:rPr lang="en-US" smtClean="0"/>
              <a:t>5/21/23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1A951C0-4728-8E47-BB33-AE01990242D7}" type="slidenum">
              <a:rPr lang="en-US" smtClean="0"/>
              <a:t>‹#›</a:t>
            </a:fld>
            <a:endParaRPr lang="en-US"/>
          </a:p>
        </p:txBody>
      </p:sp>
    </p:spTree>
    <p:extLst>
      <p:ext uri="{BB962C8B-B14F-4D97-AF65-F5344CB8AC3E}">
        <p14:creationId xmlns:p14="http://schemas.microsoft.com/office/powerpoint/2010/main" val="5567190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8" name="Freeform: Shape 17">
            <a:extLst>
              <a:ext uri="{FF2B5EF4-FFF2-40B4-BE49-F238E27FC236}">
                <a16:creationId xmlns:a16="http://schemas.microsoft.com/office/drawing/2014/main" id="{5CD60141-EEBD-4EC1-8E34-0344C16A18A2}"/>
              </a:ext>
              <a:ext uri="{C183D7F6-B498-43B3-948B-1728B52AA6E4}">
                <adec:decorative xmlns:adec="http://schemas.microsoft.com/office/drawing/2017/decorative" val="1"/>
              </a:ext>
            </a:extLst>
          </p:cNvPr>
          <p:cNvSpPr/>
          <p:nvPr/>
        </p:nvSpPr>
        <p:spPr>
          <a:xfrm>
            <a:off x="5318308" y="0"/>
            <a:ext cx="6873692" cy="6858000"/>
          </a:xfrm>
          <a:custGeom>
            <a:avLst/>
            <a:gdLst>
              <a:gd name="connsiteX0" fmla="*/ 11328900 w 12192000"/>
              <a:gd name="connsiteY0" fmla="*/ 0 h 6858000"/>
              <a:gd name="connsiteX1" fmla="*/ 12192000 w 12192000"/>
              <a:gd name="connsiteY1" fmla="*/ 0 h 6858000"/>
              <a:gd name="connsiteX2" fmla="*/ 12192000 w 12192000"/>
              <a:gd name="connsiteY2" fmla="*/ 6858000 h 6858000"/>
              <a:gd name="connsiteX3" fmla="*/ 5318308 w 12192000"/>
              <a:gd name="connsiteY3" fmla="*/ 6858000 h 6858000"/>
              <a:gd name="connsiteX4" fmla="*/ 11328897 w 12192000"/>
              <a:gd name="connsiteY4" fmla="*/ 4 h 6858000"/>
              <a:gd name="connsiteX5" fmla="*/ 11328898 w 12192000"/>
              <a:gd name="connsiteY5" fmla="*/ 2 h 6858000"/>
              <a:gd name="connsiteX6" fmla="*/ 0 w 12192000"/>
              <a:gd name="connsiteY6" fmla="*/ 0 h 6858000"/>
              <a:gd name="connsiteX7" fmla="*/ 6700 w 12192000"/>
              <a:gd name="connsiteY7" fmla="*/ 0 h 6858000"/>
              <a:gd name="connsiteX8" fmla="*/ 6700 w 12192000"/>
              <a:gd name="connsiteY8" fmla="*/ 6858000 h 6858000"/>
              <a:gd name="connsiteX9" fmla="*/ 0 w 12192000"/>
              <a:gd name="connsiteY9" fmla="*/ 6858000 h 6858000"/>
              <a:gd name="connsiteX0" fmla="*/ 11328900 w 12192000"/>
              <a:gd name="connsiteY0" fmla="*/ 0 h 6858000"/>
              <a:gd name="connsiteX1" fmla="*/ 12192000 w 12192000"/>
              <a:gd name="connsiteY1" fmla="*/ 0 h 6858000"/>
              <a:gd name="connsiteX2" fmla="*/ 12192000 w 12192000"/>
              <a:gd name="connsiteY2" fmla="*/ 6858000 h 6858000"/>
              <a:gd name="connsiteX3" fmla="*/ 5318308 w 12192000"/>
              <a:gd name="connsiteY3" fmla="*/ 6858000 h 6858000"/>
              <a:gd name="connsiteX4" fmla="*/ 11328897 w 12192000"/>
              <a:gd name="connsiteY4" fmla="*/ 4 h 6858000"/>
              <a:gd name="connsiteX5" fmla="*/ 11328898 w 12192000"/>
              <a:gd name="connsiteY5" fmla="*/ 2 h 6858000"/>
              <a:gd name="connsiteX6" fmla="*/ 11328900 w 12192000"/>
              <a:gd name="connsiteY6" fmla="*/ 0 h 6858000"/>
              <a:gd name="connsiteX7" fmla="*/ 0 w 12192000"/>
              <a:gd name="connsiteY7" fmla="*/ 6858000 h 6858000"/>
              <a:gd name="connsiteX8" fmla="*/ 6700 w 12192000"/>
              <a:gd name="connsiteY8" fmla="*/ 0 h 6858000"/>
              <a:gd name="connsiteX9" fmla="*/ 6700 w 12192000"/>
              <a:gd name="connsiteY9" fmla="*/ 6858000 h 6858000"/>
              <a:gd name="connsiteX10" fmla="*/ 0 w 12192000"/>
              <a:gd name="connsiteY10" fmla="*/ 6858000 h 6858000"/>
              <a:gd name="connsiteX0" fmla="*/ 11322200 w 12185300"/>
              <a:gd name="connsiteY0" fmla="*/ 0 h 6858000"/>
              <a:gd name="connsiteX1" fmla="*/ 12185300 w 12185300"/>
              <a:gd name="connsiteY1" fmla="*/ 0 h 6858000"/>
              <a:gd name="connsiteX2" fmla="*/ 12185300 w 12185300"/>
              <a:gd name="connsiteY2" fmla="*/ 6858000 h 6858000"/>
              <a:gd name="connsiteX3" fmla="*/ 5311608 w 12185300"/>
              <a:gd name="connsiteY3" fmla="*/ 6858000 h 6858000"/>
              <a:gd name="connsiteX4" fmla="*/ 11322197 w 12185300"/>
              <a:gd name="connsiteY4" fmla="*/ 4 h 6858000"/>
              <a:gd name="connsiteX5" fmla="*/ 11322198 w 12185300"/>
              <a:gd name="connsiteY5" fmla="*/ 2 h 6858000"/>
              <a:gd name="connsiteX6" fmla="*/ 11322200 w 12185300"/>
              <a:gd name="connsiteY6" fmla="*/ 0 h 6858000"/>
              <a:gd name="connsiteX7" fmla="*/ 0 w 12185300"/>
              <a:gd name="connsiteY7" fmla="*/ 6858000 h 6858000"/>
              <a:gd name="connsiteX8" fmla="*/ 0 w 12185300"/>
              <a:gd name="connsiteY8" fmla="*/ 0 h 6858000"/>
              <a:gd name="connsiteX9" fmla="*/ 0 w 12185300"/>
              <a:gd name="connsiteY9" fmla="*/ 6858000 h 6858000"/>
              <a:gd name="connsiteX0" fmla="*/ 6010592 w 6873692"/>
              <a:gd name="connsiteY0" fmla="*/ 0 h 6858000"/>
              <a:gd name="connsiteX1" fmla="*/ 6873692 w 6873692"/>
              <a:gd name="connsiteY1" fmla="*/ 0 h 6858000"/>
              <a:gd name="connsiteX2" fmla="*/ 6873692 w 6873692"/>
              <a:gd name="connsiteY2" fmla="*/ 6858000 h 6858000"/>
              <a:gd name="connsiteX3" fmla="*/ 0 w 6873692"/>
              <a:gd name="connsiteY3" fmla="*/ 6858000 h 6858000"/>
              <a:gd name="connsiteX4" fmla="*/ 6010589 w 6873692"/>
              <a:gd name="connsiteY4" fmla="*/ 4 h 6858000"/>
              <a:gd name="connsiteX5" fmla="*/ 6010590 w 6873692"/>
              <a:gd name="connsiteY5" fmla="*/ 2 h 6858000"/>
              <a:gd name="connsiteX6" fmla="*/ 6010592 w 6873692"/>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73692" h="6858000">
                <a:moveTo>
                  <a:pt x="6010592" y="0"/>
                </a:moveTo>
                <a:lnTo>
                  <a:pt x="6873692" y="0"/>
                </a:lnTo>
                <a:lnTo>
                  <a:pt x="6873692" y="6858000"/>
                </a:lnTo>
                <a:lnTo>
                  <a:pt x="0" y="6858000"/>
                </a:lnTo>
                <a:lnTo>
                  <a:pt x="6010589" y="4"/>
                </a:lnTo>
                <a:cubicBezTo>
                  <a:pt x="6010589" y="3"/>
                  <a:pt x="6010590" y="3"/>
                  <a:pt x="6010590" y="2"/>
                </a:cubicBezTo>
                <a:lnTo>
                  <a:pt x="6010592" y="0"/>
                </a:lnTo>
                <a:close/>
              </a:path>
            </a:pathLst>
          </a:cu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A65FCBBA-905A-4FD1-BFBA-F3EE6DA264E0}"/>
              </a:ext>
            </a:extLst>
          </p:cNvPr>
          <p:cNvSpPr>
            <a:spLocks noGrp="1"/>
          </p:cNvSpPr>
          <p:nvPr>
            <p:ph type="ctrTitle"/>
          </p:nvPr>
        </p:nvSpPr>
        <p:spPr>
          <a:xfrm>
            <a:off x="1143000" y="1181098"/>
            <a:ext cx="8986580" cy="2832404"/>
          </a:xfrm>
        </p:spPr>
        <p:txBody>
          <a:bodyPr anchor="t">
            <a:normAutofit/>
          </a:bodyPr>
          <a:lstStyle>
            <a:lvl1pPr algn="l">
              <a:lnSpc>
                <a:spcPct val="100000"/>
              </a:lnSpc>
              <a:defRPr sz="4800" cap="all" spc="300" baseline="0"/>
            </a:lvl1pPr>
          </a:lstStyle>
          <a:p>
            <a:r>
              <a:rPr lang="en-US" dirty="0"/>
              <a:t>Click to edit Master title style</a:t>
            </a:r>
          </a:p>
        </p:txBody>
      </p:sp>
      <p:sp>
        <p:nvSpPr>
          <p:cNvPr id="3" name="Subtitle 2">
            <a:extLst>
              <a:ext uri="{FF2B5EF4-FFF2-40B4-BE49-F238E27FC236}">
                <a16:creationId xmlns:a16="http://schemas.microsoft.com/office/drawing/2014/main" id="{13DD287E-F1C8-463F-8429-D1B5B1582520}"/>
              </a:ext>
            </a:extLst>
          </p:cNvPr>
          <p:cNvSpPr>
            <a:spLocks noGrp="1"/>
          </p:cNvSpPr>
          <p:nvPr>
            <p:ph type="subTitle" idx="1"/>
          </p:nvPr>
        </p:nvSpPr>
        <p:spPr>
          <a:xfrm>
            <a:off x="1143000" y="5463522"/>
            <a:ext cx="8986580" cy="650311"/>
          </a:xfrm>
        </p:spPr>
        <p:txBody>
          <a:bodyPr>
            <a:normAutofit/>
          </a:bodyPr>
          <a:lstStyle>
            <a:lvl1pPr marL="0" indent="0" algn="l">
              <a:lnSpc>
                <a:spcPct val="100000"/>
              </a:lnSpc>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A81F44ED-7973-4A99-B2CA-A8962BCE0D5D}"/>
              </a:ext>
            </a:extLst>
          </p:cNvPr>
          <p:cNvSpPr>
            <a:spLocks noGrp="1"/>
          </p:cNvSpPr>
          <p:nvPr>
            <p:ph type="dt" sz="half" idx="10"/>
          </p:nvPr>
        </p:nvSpPr>
        <p:spPr/>
        <p:txBody>
          <a:bodyPr/>
          <a:lstStyle/>
          <a:p>
            <a:fld id="{3CADBD16-5BFB-4D9F-9646-C75D1B53BBB6}" type="datetimeFigureOut">
              <a:rPr lang="en-US" smtClean="0"/>
              <a:t>5/21/23</a:t>
            </a:fld>
            <a:endParaRPr lang="en-US"/>
          </a:p>
        </p:txBody>
      </p:sp>
      <p:sp>
        <p:nvSpPr>
          <p:cNvPr id="5" name="Footer Placeholder 4">
            <a:extLst>
              <a:ext uri="{FF2B5EF4-FFF2-40B4-BE49-F238E27FC236}">
                <a16:creationId xmlns:a16="http://schemas.microsoft.com/office/drawing/2014/main" id="{08DF96F2-D6BE-49AC-A605-5AE87C3F2F1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817FC50-B13C-4B63-AE64-F71A6EDE63B6}"/>
              </a:ext>
            </a:extLst>
          </p:cNvPr>
          <p:cNvSpPr>
            <a:spLocks noGrp="1"/>
          </p:cNvSpPr>
          <p:nvPr>
            <p:ph type="sldNum" sz="quarter" idx="12"/>
          </p:nvPr>
        </p:nvSpPr>
        <p:spPr/>
        <p:txBody>
          <a:bodyPr/>
          <a:lstStyle/>
          <a:p>
            <a:fld id="{C0722274-0FAA-4649-AA4E-4210F4F32167}" type="slidenum">
              <a:rPr lang="en-US" smtClean="0"/>
              <a:t>‹#›</a:t>
            </a:fld>
            <a:endParaRPr lang="en-US"/>
          </a:p>
        </p:txBody>
      </p:sp>
      <p:cxnSp>
        <p:nvCxnSpPr>
          <p:cNvPr id="12" name="Straight Connector 11">
            <a:extLst>
              <a:ext uri="{FF2B5EF4-FFF2-40B4-BE49-F238E27FC236}">
                <a16:creationId xmlns:a16="http://schemas.microsoft.com/office/drawing/2014/main" id="{4C75A547-BCD1-42BE-966E-53CA0AB93165}"/>
              </a:ext>
            </a:extLst>
          </p:cNvPr>
          <p:cNvCxnSpPr>
            <a:cxnSpLocks/>
          </p:cNvCxnSpPr>
          <p:nvPr/>
        </p:nvCxnSpPr>
        <p:spPr>
          <a:xfrm>
            <a:off x="1188357" y="5151666"/>
            <a:ext cx="982254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252457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5A3BF2-BCE9-47D7-B1C0-1F0E4936B6B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92722E9-C3E4-48AF-996A-495AE659FA6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C9E516-382B-4845-93BF-20C16EE0DB05}"/>
              </a:ext>
            </a:extLst>
          </p:cNvPr>
          <p:cNvSpPr>
            <a:spLocks noGrp="1"/>
          </p:cNvSpPr>
          <p:nvPr>
            <p:ph type="dt" sz="half" idx="10"/>
          </p:nvPr>
        </p:nvSpPr>
        <p:spPr/>
        <p:txBody>
          <a:bodyPr/>
          <a:lstStyle/>
          <a:p>
            <a:fld id="{3CADBD16-5BFB-4D9F-9646-C75D1B53BBB6}" type="datetimeFigureOut">
              <a:rPr lang="en-US" smtClean="0"/>
              <a:t>5/21/23</a:t>
            </a:fld>
            <a:endParaRPr lang="en-US"/>
          </a:p>
        </p:txBody>
      </p:sp>
      <p:sp>
        <p:nvSpPr>
          <p:cNvPr id="5" name="Footer Placeholder 4">
            <a:extLst>
              <a:ext uri="{FF2B5EF4-FFF2-40B4-BE49-F238E27FC236}">
                <a16:creationId xmlns:a16="http://schemas.microsoft.com/office/drawing/2014/main" id="{EAB96E16-F168-442A-843C-5D490D54B06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9A61BEA-A969-437A-BD8B-CB1B709AD430}"/>
              </a:ext>
            </a:extLst>
          </p:cNvPr>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20565590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6528449-3E11-45FF-BF3A-651867603E75}"/>
              </a:ext>
            </a:extLst>
          </p:cNvPr>
          <p:cNvSpPr>
            <a:spLocks noGrp="1"/>
          </p:cNvSpPr>
          <p:nvPr>
            <p:ph type="title" orient="vert"/>
          </p:nvPr>
        </p:nvSpPr>
        <p:spPr>
          <a:xfrm>
            <a:off x="8572500" y="870625"/>
            <a:ext cx="2476499" cy="5029201"/>
          </a:xfrm>
        </p:spPr>
        <p:txBody>
          <a:bodyPr vert="eaVert"/>
          <a:lstStyle/>
          <a:p>
            <a:r>
              <a:rPr lang="en-US" dirty="0"/>
              <a:t>Click to edit Master title style</a:t>
            </a:r>
          </a:p>
        </p:txBody>
      </p:sp>
      <p:sp>
        <p:nvSpPr>
          <p:cNvPr id="3" name="Vertical Text Placeholder 2">
            <a:extLst>
              <a:ext uri="{FF2B5EF4-FFF2-40B4-BE49-F238E27FC236}">
                <a16:creationId xmlns:a16="http://schemas.microsoft.com/office/drawing/2014/main" id="{AFC0EAB0-2DFA-4CBA-86B1-1826EF523D4D}"/>
              </a:ext>
            </a:extLst>
          </p:cNvPr>
          <p:cNvSpPr>
            <a:spLocks noGrp="1"/>
          </p:cNvSpPr>
          <p:nvPr>
            <p:ph type="body" orient="vert" idx="1"/>
          </p:nvPr>
        </p:nvSpPr>
        <p:spPr>
          <a:xfrm>
            <a:off x="1143000" y="870625"/>
            <a:ext cx="7324928" cy="5029201"/>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FA22F89-E1F5-45D7-945A-8A2886C4BA59}"/>
              </a:ext>
            </a:extLst>
          </p:cNvPr>
          <p:cNvSpPr>
            <a:spLocks noGrp="1"/>
          </p:cNvSpPr>
          <p:nvPr>
            <p:ph type="dt" sz="half" idx="10"/>
          </p:nvPr>
        </p:nvSpPr>
        <p:spPr/>
        <p:txBody>
          <a:bodyPr/>
          <a:lstStyle/>
          <a:p>
            <a:fld id="{3CADBD16-5BFB-4D9F-9646-C75D1B53BBB6}" type="datetimeFigureOut">
              <a:rPr lang="en-US" smtClean="0"/>
              <a:t>5/21/23</a:t>
            </a:fld>
            <a:endParaRPr lang="en-US"/>
          </a:p>
        </p:txBody>
      </p:sp>
      <p:sp>
        <p:nvSpPr>
          <p:cNvPr id="5" name="Footer Placeholder 4">
            <a:extLst>
              <a:ext uri="{FF2B5EF4-FFF2-40B4-BE49-F238E27FC236}">
                <a16:creationId xmlns:a16="http://schemas.microsoft.com/office/drawing/2014/main" id="{637E7E82-5FB8-4289-AD0C-0BA788E1479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45A4046-1A2C-41F5-A177-1C3919C20569}"/>
              </a:ext>
            </a:extLst>
          </p:cNvPr>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4968139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ECD6F3-88F1-4195-8395-57AA096BB3B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ED8D06C-EB08-40B3-AFB3-A62F4411221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103962F-B413-4C4C-A490-724DDB9E7DB9}"/>
              </a:ext>
            </a:extLst>
          </p:cNvPr>
          <p:cNvSpPr>
            <a:spLocks noGrp="1"/>
          </p:cNvSpPr>
          <p:nvPr>
            <p:ph type="dt" sz="half" idx="10"/>
          </p:nvPr>
        </p:nvSpPr>
        <p:spPr/>
        <p:txBody>
          <a:bodyPr/>
          <a:lstStyle/>
          <a:p>
            <a:fld id="{3CADBD16-5BFB-4D9F-9646-C75D1B53BBB6}" type="datetimeFigureOut">
              <a:rPr lang="en-US" smtClean="0"/>
              <a:t>5/21/23</a:t>
            </a:fld>
            <a:endParaRPr lang="en-US"/>
          </a:p>
        </p:txBody>
      </p:sp>
      <p:sp>
        <p:nvSpPr>
          <p:cNvPr id="5" name="Footer Placeholder 4">
            <a:extLst>
              <a:ext uri="{FF2B5EF4-FFF2-40B4-BE49-F238E27FC236}">
                <a16:creationId xmlns:a16="http://schemas.microsoft.com/office/drawing/2014/main" id="{02871813-4E87-4C04-835D-76246010B06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A922BA3-033C-491E-A045-F0052AC19A8C}"/>
              </a:ext>
            </a:extLst>
          </p:cNvPr>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3085365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FE19AD-2EDD-4B4F-9F9E-46A4441847A6}"/>
              </a:ext>
            </a:extLst>
          </p:cNvPr>
          <p:cNvSpPr>
            <a:spLocks noGrp="1"/>
          </p:cNvSpPr>
          <p:nvPr>
            <p:ph type="title"/>
          </p:nvPr>
        </p:nvSpPr>
        <p:spPr>
          <a:xfrm>
            <a:off x="1143000" y="1709738"/>
            <a:ext cx="8520952" cy="2852737"/>
          </a:xfrm>
        </p:spPr>
        <p:txBody>
          <a:bodyPr anchor="b">
            <a:normAutofit/>
          </a:bodyPr>
          <a:lstStyle>
            <a:lvl1pPr>
              <a:defRPr sz="4800"/>
            </a:lvl1pPr>
          </a:lstStyle>
          <a:p>
            <a:r>
              <a:rPr lang="en-US" dirty="0"/>
              <a:t>Click to edit Master title style</a:t>
            </a:r>
          </a:p>
        </p:txBody>
      </p:sp>
      <p:sp>
        <p:nvSpPr>
          <p:cNvPr id="3" name="Text Placeholder 2">
            <a:extLst>
              <a:ext uri="{FF2B5EF4-FFF2-40B4-BE49-F238E27FC236}">
                <a16:creationId xmlns:a16="http://schemas.microsoft.com/office/drawing/2014/main" id="{00EE5927-21D5-4EBA-A112-CAD1BD38BCB1}"/>
              </a:ext>
            </a:extLst>
          </p:cNvPr>
          <p:cNvSpPr>
            <a:spLocks noGrp="1"/>
          </p:cNvSpPr>
          <p:nvPr>
            <p:ph type="body" idx="1"/>
          </p:nvPr>
        </p:nvSpPr>
        <p:spPr>
          <a:xfrm>
            <a:off x="1143000" y="4589466"/>
            <a:ext cx="8520952" cy="813266"/>
          </a:xfrm>
        </p:spPr>
        <p:txBody>
          <a:bodyPr>
            <a:normAutofit/>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4CEF0D16-9D87-4D76-A5A5-534E24B7DD25}"/>
              </a:ext>
            </a:extLst>
          </p:cNvPr>
          <p:cNvSpPr>
            <a:spLocks noGrp="1"/>
          </p:cNvSpPr>
          <p:nvPr>
            <p:ph type="dt" sz="half" idx="10"/>
          </p:nvPr>
        </p:nvSpPr>
        <p:spPr/>
        <p:txBody>
          <a:bodyPr/>
          <a:lstStyle/>
          <a:p>
            <a:fld id="{3CADBD16-5BFB-4D9F-9646-C75D1B53BBB6}" type="datetimeFigureOut">
              <a:rPr lang="en-US" smtClean="0"/>
              <a:t>5/21/23</a:t>
            </a:fld>
            <a:endParaRPr lang="en-US"/>
          </a:p>
        </p:txBody>
      </p:sp>
      <p:sp>
        <p:nvSpPr>
          <p:cNvPr id="5" name="Footer Placeholder 4">
            <a:extLst>
              <a:ext uri="{FF2B5EF4-FFF2-40B4-BE49-F238E27FC236}">
                <a16:creationId xmlns:a16="http://schemas.microsoft.com/office/drawing/2014/main" id="{5965F387-5AAC-45D0-ABCE-B1CF4BC7E0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98AF6FE-0006-4F40-A7FB-E0FDBADF7548}"/>
              </a:ext>
            </a:extLst>
          </p:cNvPr>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25304745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E8AADE-587E-4574-B21B-7ABDE5A2364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E2F9DA5-4DFB-4211-A58A-FFD842C27A65}"/>
              </a:ext>
            </a:extLst>
          </p:cNvPr>
          <p:cNvSpPr>
            <a:spLocks noGrp="1"/>
          </p:cNvSpPr>
          <p:nvPr>
            <p:ph sz="half" idx="1"/>
          </p:nvPr>
        </p:nvSpPr>
        <p:spPr>
          <a:xfrm>
            <a:off x="1143000" y="2339501"/>
            <a:ext cx="4798979" cy="355059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AA99F26-66AF-4614-91CE-C93A24BAC23A}"/>
              </a:ext>
            </a:extLst>
          </p:cNvPr>
          <p:cNvSpPr>
            <a:spLocks noGrp="1"/>
          </p:cNvSpPr>
          <p:nvPr>
            <p:ph sz="half" idx="2"/>
          </p:nvPr>
        </p:nvSpPr>
        <p:spPr>
          <a:xfrm>
            <a:off x="6250020" y="2339501"/>
            <a:ext cx="4798980" cy="355059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7F8F678E-59B5-4DF9-ABCB-506B9CB701CC}"/>
              </a:ext>
            </a:extLst>
          </p:cNvPr>
          <p:cNvSpPr>
            <a:spLocks noGrp="1"/>
          </p:cNvSpPr>
          <p:nvPr>
            <p:ph type="dt" sz="half" idx="10"/>
          </p:nvPr>
        </p:nvSpPr>
        <p:spPr/>
        <p:txBody>
          <a:bodyPr/>
          <a:lstStyle/>
          <a:p>
            <a:fld id="{3CADBD16-5BFB-4D9F-9646-C75D1B53BBB6}" type="datetimeFigureOut">
              <a:rPr lang="en-US" smtClean="0"/>
              <a:t>5/21/23</a:t>
            </a:fld>
            <a:endParaRPr lang="en-US"/>
          </a:p>
        </p:txBody>
      </p:sp>
      <p:sp>
        <p:nvSpPr>
          <p:cNvPr id="6" name="Footer Placeholder 5">
            <a:extLst>
              <a:ext uri="{FF2B5EF4-FFF2-40B4-BE49-F238E27FC236}">
                <a16:creationId xmlns:a16="http://schemas.microsoft.com/office/drawing/2014/main" id="{18B50A53-317B-444A-9BA2-F69CDBF5DA6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0B269A1-B0FB-4C8F-B6AA-0718C92D3D22}"/>
              </a:ext>
            </a:extLst>
          </p:cNvPr>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30589498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2BBBF-42B2-4A5D-B145-46983A530170}"/>
              </a:ext>
            </a:extLst>
          </p:cNvPr>
          <p:cNvSpPr>
            <a:spLocks noGrp="1"/>
          </p:cNvSpPr>
          <p:nvPr>
            <p:ph type="title"/>
          </p:nvPr>
        </p:nvSpPr>
        <p:spPr>
          <a:xfrm>
            <a:off x="1143000" y="1133272"/>
            <a:ext cx="9905999" cy="846307"/>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E804BE44-5271-4B5D-B649-35E3AF20B48F}"/>
              </a:ext>
            </a:extLst>
          </p:cNvPr>
          <p:cNvSpPr>
            <a:spLocks noGrp="1"/>
          </p:cNvSpPr>
          <p:nvPr>
            <p:ph type="body" idx="1"/>
          </p:nvPr>
        </p:nvSpPr>
        <p:spPr>
          <a:xfrm>
            <a:off x="1142999" y="2067127"/>
            <a:ext cx="4798980" cy="710119"/>
          </a:xfrm>
        </p:spPr>
        <p:txBody>
          <a:bodyPr anchor="b">
            <a:normAutofit/>
          </a:bodyPr>
          <a:lstStyle>
            <a:lvl1pPr marL="0" indent="0">
              <a:buNone/>
              <a:defRPr sz="2000" b="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24D7891E-0C0A-4688-97DD-C0715E322194}"/>
              </a:ext>
            </a:extLst>
          </p:cNvPr>
          <p:cNvSpPr>
            <a:spLocks noGrp="1"/>
          </p:cNvSpPr>
          <p:nvPr>
            <p:ph sz="half" idx="2"/>
          </p:nvPr>
        </p:nvSpPr>
        <p:spPr>
          <a:xfrm>
            <a:off x="1143001" y="2864795"/>
            <a:ext cx="4798978" cy="302530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875EAF30-3412-49B0-93D1-596CC2695B26}"/>
              </a:ext>
            </a:extLst>
          </p:cNvPr>
          <p:cNvSpPr>
            <a:spLocks noGrp="1"/>
          </p:cNvSpPr>
          <p:nvPr>
            <p:ph type="body" sz="quarter" idx="3"/>
          </p:nvPr>
        </p:nvSpPr>
        <p:spPr>
          <a:xfrm>
            <a:off x="6250018" y="2067127"/>
            <a:ext cx="4798981" cy="710119"/>
          </a:xfrm>
        </p:spPr>
        <p:txBody>
          <a:bodyPr anchor="b">
            <a:normAutofit/>
          </a:bodyPr>
          <a:lstStyle>
            <a:lvl1pPr marL="0" indent="0">
              <a:buNone/>
              <a:defRPr sz="2000" b="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F707B9B7-F41C-4314-9F0C-BB84547FB8CA}"/>
              </a:ext>
            </a:extLst>
          </p:cNvPr>
          <p:cNvSpPr>
            <a:spLocks noGrp="1"/>
          </p:cNvSpPr>
          <p:nvPr>
            <p:ph sz="quarter" idx="4"/>
          </p:nvPr>
        </p:nvSpPr>
        <p:spPr>
          <a:xfrm>
            <a:off x="6250019" y="2864795"/>
            <a:ext cx="4798982" cy="302530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8421587F-6AFC-4906-86EB-6B0A86EEF300}"/>
              </a:ext>
            </a:extLst>
          </p:cNvPr>
          <p:cNvSpPr>
            <a:spLocks noGrp="1"/>
          </p:cNvSpPr>
          <p:nvPr>
            <p:ph type="dt" sz="half" idx="10"/>
          </p:nvPr>
        </p:nvSpPr>
        <p:spPr/>
        <p:txBody>
          <a:bodyPr/>
          <a:lstStyle/>
          <a:p>
            <a:fld id="{3CADBD16-5BFB-4D9F-9646-C75D1B53BBB6}" type="datetimeFigureOut">
              <a:rPr lang="en-US" smtClean="0"/>
              <a:t>5/21/23</a:t>
            </a:fld>
            <a:endParaRPr lang="en-US"/>
          </a:p>
        </p:txBody>
      </p:sp>
      <p:sp>
        <p:nvSpPr>
          <p:cNvPr id="8" name="Footer Placeholder 7">
            <a:extLst>
              <a:ext uri="{FF2B5EF4-FFF2-40B4-BE49-F238E27FC236}">
                <a16:creationId xmlns:a16="http://schemas.microsoft.com/office/drawing/2014/main" id="{354BE2C5-583B-49BC-9864-B01EEF79874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B39B236-45F5-4CC6-8D53-A6903A1CC8B3}"/>
              </a:ext>
            </a:extLst>
          </p:cNvPr>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30435953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36B206-0678-4577-B79F-760526A5FD76}"/>
              </a:ext>
            </a:extLst>
          </p:cNvPr>
          <p:cNvSpPr>
            <a:spLocks noGrp="1"/>
          </p:cNvSpPr>
          <p:nvPr>
            <p:ph type="title"/>
          </p:nvPr>
        </p:nvSpPr>
        <p:spPr>
          <a:xfrm>
            <a:off x="2019300" y="1322615"/>
            <a:ext cx="8175171" cy="4212771"/>
          </a:xfrm>
        </p:spPr>
        <p:txBody>
          <a:bodyPr/>
          <a:lstStyle>
            <a:lvl1pPr algn="ctr">
              <a:defRPr/>
            </a:lvl1pPr>
          </a:lstStyle>
          <a:p>
            <a:r>
              <a:rPr lang="en-US" dirty="0"/>
              <a:t>Click to edit Master title style</a:t>
            </a:r>
          </a:p>
        </p:txBody>
      </p:sp>
      <p:sp>
        <p:nvSpPr>
          <p:cNvPr id="3" name="Date Placeholder 2">
            <a:extLst>
              <a:ext uri="{FF2B5EF4-FFF2-40B4-BE49-F238E27FC236}">
                <a16:creationId xmlns:a16="http://schemas.microsoft.com/office/drawing/2014/main" id="{E6D5FCB8-AFD3-4801-BBD6-9548F4CF7C86}"/>
              </a:ext>
            </a:extLst>
          </p:cNvPr>
          <p:cNvSpPr>
            <a:spLocks noGrp="1"/>
          </p:cNvSpPr>
          <p:nvPr>
            <p:ph type="dt" sz="half" idx="10"/>
          </p:nvPr>
        </p:nvSpPr>
        <p:spPr/>
        <p:txBody>
          <a:bodyPr/>
          <a:lstStyle/>
          <a:p>
            <a:fld id="{3CADBD16-5BFB-4D9F-9646-C75D1B53BBB6}" type="datetimeFigureOut">
              <a:rPr lang="en-US" smtClean="0"/>
              <a:t>5/21/23</a:t>
            </a:fld>
            <a:endParaRPr lang="en-US"/>
          </a:p>
        </p:txBody>
      </p:sp>
      <p:sp>
        <p:nvSpPr>
          <p:cNvPr id="4" name="Footer Placeholder 3">
            <a:extLst>
              <a:ext uri="{FF2B5EF4-FFF2-40B4-BE49-F238E27FC236}">
                <a16:creationId xmlns:a16="http://schemas.microsoft.com/office/drawing/2014/main" id="{0F6DACF8-CBC0-416B-B28E-EE18C42383B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70C7421-FF49-4CE9-87D0-2B4FFE0E3DC4}"/>
              </a:ext>
            </a:extLst>
          </p:cNvPr>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34663198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D19CBFE-15AA-4447-9F9C-D8B0BEB242DA}"/>
              </a:ext>
            </a:extLst>
          </p:cNvPr>
          <p:cNvSpPr>
            <a:spLocks noGrp="1"/>
          </p:cNvSpPr>
          <p:nvPr>
            <p:ph type="dt" sz="half" idx="10"/>
          </p:nvPr>
        </p:nvSpPr>
        <p:spPr/>
        <p:txBody>
          <a:bodyPr/>
          <a:lstStyle/>
          <a:p>
            <a:fld id="{3CADBD16-5BFB-4D9F-9646-C75D1B53BBB6}" type="datetimeFigureOut">
              <a:rPr lang="en-US" smtClean="0"/>
              <a:t>5/21/23</a:t>
            </a:fld>
            <a:endParaRPr lang="en-US"/>
          </a:p>
        </p:txBody>
      </p:sp>
      <p:sp>
        <p:nvSpPr>
          <p:cNvPr id="3" name="Footer Placeholder 2">
            <a:extLst>
              <a:ext uri="{FF2B5EF4-FFF2-40B4-BE49-F238E27FC236}">
                <a16:creationId xmlns:a16="http://schemas.microsoft.com/office/drawing/2014/main" id="{C6B48227-EC1E-4063-9682-891A2DB1A84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22C6A63-C3F4-4563-A542-9A41AC946C32}"/>
              </a:ext>
            </a:extLst>
          </p:cNvPr>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12571114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6900C1-FE18-461C-801C-8626C7759861}"/>
              </a:ext>
            </a:extLst>
          </p:cNvPr>
          <p:cNvSpPr>
            <a:spLocks noGrp="1"/>
          </p:cNvSpPr>
          <p:nvPr>
            <p:ph type="title"/>
          </p:nvPr>
        </p:nvSpPr>
        <p:spPr>
          <a:xfrm>
            <a:off x="1143000" y="1600200"/>
            <a:ext cx="3932237" cy="1964986"/>
          </a:xfrm>
        </p:spPr>
        <p:txBody>
          <a:bodyPr anchor="b">
            <a:normAutofit/>
          </a:bodyPr>
          <a:lstStyle>
            <a:lvl1pPr>
              <a:lnSpc>
                <a:spcPct val="110000"/>
              </a:lnSpc>
              <a:defRPr sz="2400" cap="all" spc="300" baseline="0"/>
            </a:lvl1pPr>
          </a:lstStyle>
          <a:p>
            <a:r>
              <a:rPr lang="en-US" dirty="0"/>
              <a:t>Click to edit Master title style</a:t>
            </a:r>
          </a:p>
        </p:txBody>
      </p:sp>
      <p:sp>
        <p:nvSpPr>
          <p:cNvPr id="3" name="Content Placeholder 2">
            <a:extLst>
              <a:ext uri="{FF2B5EF4-FFF2-40B4-BE49-F238E27FC236}">
                <a16:creationId xmlns:a16="http://schemas.microsoft.com/office/drawing/2014/main" id="{AB14CFF3-3406-49E3-9D5A-1BE90FFA508E}"/>
              </a:ext>
            </a:extLst>
          </p:cNvPr>
          <p:cNvSpPr>
            <a:spLocks noGrp="1"/>
          </p:cNvSpPr>
          <p:nvPr>
            <p:ph idx="1"/>
          </p:nvPr>
        </p:nvSpPr>
        <p:spPr>
          <a:xfrm>
            <a:off x="5627451" y="987425"/>
            <a:ext cx="5421548"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033D14FF-9082-4BBA-BC7A-F4C5B78599C5}"/>
              </a:ext>
            </a:extLst>
          </p:cNvPr>
          <p:cNvSpPr>
            <a:spLocks noGrp="1"/>
          </p:cNvSpPr>
          <p:nvPr>
            <p:ph type="body" sz="half" idx="2"/>
          </p:nvPr>
        </p:nvSpPr>
        <p:spPr>
          <a:xfrm>
            <a:off x="1143000" y="3662464"/>
            <a:ext cx="3932237" cy="2206523"/>
          </a:xfrm>
        </p:spPr>
        <p:txBody>
          <a:bodyPr/>
          <a:lstStyle>
            <a:lvl1pPr marL="0" indent="0">
              <a:buNone/>
              <a:defRPr sz="1600" i="1"/>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0D5A2726-EB8E-4DF7-9A1B-F03BD8C7179E}"/>
              </a:ext>
            </a:extLst>
          </p:cNvPr>
          <p:cNvSpPr>
            <a:spLocks noGrp="1"/>
          </p:cNvSpPr>
          <p:nvPr>
            <p:ph type="dt" sz="half" idx="10"/>
          </p:nvPr>
        </p:nvSpPr>
        <p:spPr/>
        <p:txBody>
          <a:bodyPr/>
          <a:lstStyle/>
          <a:p>
            <a:fld id="{3CADBD16-5BFB-4D9F-9646-C75D1B53BBB6}" type="datetimeFigureOut">
              <a:rPr lang="en-US" smtClean="0"/>
              <a:t>5/21/23</a:t>
            </a:fld>
            <a:endParaRPr lang="en-US"/>
          </a:p>
        </p:txBody>
      </p:sp>
      <p:sp>
        <p:nvSpPr>
          <p:cNvPr id="6" name="Footer Placeholder 5">
            <a:extLst>
              <a:ext uri="{FF2B5EF4-FFF2-40B4-BE49-F238E27FC236}">
                <a16:creationId xmlns:a16="http://schemas.microsoft.com/office/drawing/2014/main" id="{8D9929BE-611C-4FE6-B0A5-E0FF9DF969E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B90B32-1D0E-4BCD-8850-59EA235F7EB4}"/>
              </a:ext>
            </a:extLst>
          </p:cNvPr>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18197664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1CA1460E-1069-4FCA-B04E-28F77C861046}"/>
              </a:ext>
            </a:extLst>
          </p:cNvPr>
          <p:cNvSpPr>
            <a:spLocks noGrp="1"/>
          </p:cNvSpPr>
          <p:nvPr>
            <p:ph type="pic" idx="1"/>
          </p:nvPr>
        </p:nvSpPr>
        <p:spPr>
          <a:xfrm>
            <a:off x="5513614" y="987425"/>
            <a:ext cx="5535386"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66138C1E-867B-4FE9-8783-9B1246AEB797}"/>
              </a:ext>
            </a:extLst>
          </p:cNvPr>
          <p:cNvSpPr>
            <a:spLocks noGrp="1"/>
          </p:cNvSpPr>
          <p:nvPr>
            <p:ph type="body" sz="half" idx="2"/>
          </p:nvPr>
        </p:nvSpPr>
        <p:spPr>
          <a:xfrm>
            <a:off x="1143000" y="3657601"/>
            <a:ext cx="3932236" cy="2211388"/>
          </a:xfrm>
        </p:spPr>
        <p:txBody>
          <a:bodyPr/>
          <a:lstStyle>
            <a:lvl1pPr marL="0" indent="0">
              <a:buNone/>
              <a:defRPr sz="1600" i="1"/>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00721568-4870-46F2-9F7E-F410702012D9}"/>
              </a:ext>
            </a:extLst>
          </p:cNvPr>
          <p:cNvSpPr>
            <a:spLocks noGrp="1"/>
          </p:cNvSpPr>
          <p:nvPr>
            <p:ph type="dt" sz="half" idx="10"/>
          </p:nvPr>
        </p:nvSpPr>
        <p:spPr/>
        <p:txBody>
          <a:bodyPr/>
          <a:lstStyle/>
          <a:p>
            <a:fld id="{3CADBD16-5BFB-4D9F-9646-C75D1B53BBB6}" type="datetimeFigureOut">
              <a:rPr lang="en-US" smtClean="0"/>
              <a:t>5/21/23</a:t>
            </a:fld>
            <a:endParaRPr lang="en-US"/>
          </a:p>
        </p:txBody>
      </p:sp>
      <p:sp>
        <p:nvSpPr>
          <p:cNvPr id="6" name="Footer Placeholder 5">
            <a:extLst>
              <a:ext uri="{FF2B5EF4-FFF2-40B4-BE49-F238E27FC236}">
                <a16:creationId xmlns:a16="http://schemas.microsoft.com/office/drawing/2014/main" id="{0BB3CC65-0E73-45A1-9D4F-3F4559B3B65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58C58CD-9BC3-431E-A7B4-D596A7F06C5E}"/>
              </a:ext>
            </a:extLst>
          </p:cNvPr>
          <p:cNvSpPr>
            <a:spLocks noGrp="1"/>
          </p:cNvSpPr>
          <p:nvPr>
            <p:ph type="sldNum" sz="quarter" idx="12"/>
          </p:nvPr>
        </p:nvSpPr>
        <p:spPr/>
        <p:txBody>
          <a:bodyPr/>
          <a:lstStyle/>
          <a:p>
            <a:fld id="{C0722274-0FAA-4649-AA4E-4210F4F32167}" type="slidenum">
              <a:rPr lang="en-US" smtClean="0"/>
              <a:t>‹#›</a:t>
            </a:fld>
            <a:endParaRPr lang="en-US"/>
          </a:p>
        </p:txBody>
      </p:sp>
      <p:sp>
        <p:nvSpPr>
          <p:cNvPr id="2" name="Title 1">
            <a:extLst>
              <a:ext uri="{FF2B5EF4-FFF2-40B4-BE49-F238E27FC236}">
                <a16:creationId xmlns:a16="http://schemas.microsoft.com/office/drawing/2014/main" id="{2368F756-D171-474C-8B1A-C818032F6F78}"/>
              </a:ext>
            </a:extLst>
          </p:cNvPr>
          <p:cNvSpPr>
            <a:spLocks noGrp="1"/>
          </p:cNvSpPr>
          <p:nvPr>
            <p:ph type="title"/>
          </p:nvPr>
        </p:nvSpPr>
        <p:spPr>
          <a:xfrm>
            <a:off x="1143000" y="1600201"/>
            <a:ext cx="3932236" cy="1959428"/>
          </a:xfrm>
        </p:spPr>
        <p:txBody>
          <a:bodyPr anchor="b">
            <a:normAutofit/>
          </a:bodyPr>
          <a:lstStyle>
            <a:lvl1pPr>
              <a:lnSpc>
                <a:spcPct val="110000"/>
              </a:lnSpc>
              <a:defRPr sz="2400" cap="all" spc="300" baseline="0"/>
            </a:lvl1pPr>
          </a:lstStyle>
          <a:p>
            <a:r>
              <a:rPr lang="en-US" dirty="0"/>
              <a:t>Click to edit Master title style</a:t>
            </a:r>
          </a:p>
        </p:txBody>
      </p:sp>
    </p:spTree>
    <p:extLst>
      <p:ext uri="{BB962C8B-B14F-4D97-AF65-F5344CB8AC3E}">
        <p14:creationId xmlns:p14="http://schemas.microsoft.com/office/powerpoint/2010/main" val="9066903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91C2F78B-DEE8-4195-A196-DFC51BDADFF9}"/>
              </a:ext>
            </a:extLst>
          </p:cNvPr>
          <p:cNvSpPr/>
          <p:nvPr/>
        </p:nvSpPr>
        <p:spPr>
          <a:xfrm>
            <a:off x="9749268" y="4070878"/>
            <a:ext cx="2442733" cy="2787123"/>
          </a:xfrm>
          <a:custGeom>
            <a:avLst/>
            <a:gdLst>
              <a:gd name="connsiteX0" fmla="*/ 2442733 w 2442733"/>
              <a:gd name="connsiteY0" fmla="*/ 0 h 2787123"/>
              <a:gd name="connsiteX1" fmla="*/ 2442733 w 2442733"/>
              <a:gd name="connsiteY1" fmla="*/ 2787123 h 2787123"/>
              <a:gd name="connsiteX2" fmla="*/ 0 w 2442733"/>
              <a:gd name="connsiteY2" fmla="*/ 2787123 h 2787123"/>
            </a:gdLst>
            <a:ahLst/>
            <a:cxnLst>
              <a:cxn ang="0">
                <a:pos x="connsiteX0" y="connsiteY0"/>
              </a:cxn>
              <a:cxn ang="0">
                <a:pos x="connsiteX1" y="connsiteY1"/>
              </a:cxn>
              <a:cxn ang="0">
                <a:pos x="connsiteX2" y="connsiteY2"/>
              </a:cxn>
            </a:cxnLst>
            <a:rect l="l" t="t" r="r" b="b"/>
            <a:pathLst>
              <a:path w="2442733" h="2787123">
                <a:moveTo>
                  <a:pt x="2442733" y="0"/>
                </a:moveTo>
                <a:lnTo>
                  <a:pt x="2442733" y="2787123"/>
                </a:lnTo>
                <a:lnTo>
                  <a:pt x="0" y="2787123"/>
                </a:lnTo>
                <a:close/>
              </a:path>
            </a:pathLst>
          </a:cu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Freeform: Shape 9">
            <a:extLst>
              <a:ext uri="{FF2B5EF4-FFF2-40B4-BE49-F238E27FC236}">
                <a16:creationId xmlns:a16="http://schemas.microsoft.com/office/drawing/2014/main" id="{A1D79D08-4BE8-4799-BE09-5078DFEE2256}"/>
              </a:ext>
            </a:extLst>
          </p:cNvPr>
          <p:cNvSpPr/>
          <p:nvPr/>
        </p:nvSpPr>
        <p:spPr>
          <a:xfrm rot="10800000">
            <a:off x="0" y="0"/>
            <a:ext cx="2442733" cy="2787123"/>
          </a:xfrm>
          <a:custGeom>
            <a:avLst/>
            <a:gdLst>
              <a:gd name="connsiteX0" fmla="*/ 2442733 w 2442733"/>
              <a:gd name="connsiteY0" fmla="*/ 0 h 2787123"/>
              <a:gd name="connsiteX1" fmla="*/ 2442733 w 2442733"/>
              <a:gd name="connsiteY1" fmla="*/ 2787123 h 2787123"/>
              <a:gd name="connsiteX2" fmla="*/ 0 w 2442733"/>
              <a:gd name="connsiteY2" fmla="*/ 2787123 h 2787123"/>
            </a:gdLst>
            <a:ahLst/>
            <a:cxnLst>
              <a:cxn ang="0">
                <a:pos x="connsiteX0" y="connsiteY0"/>
              </a:cxn>
              <a:cxn ang="0">
                <a:pos x="connsiteX1" y="connsiteY1"/>
              </a:cxn>
              <a:cxn ang="0">
                <a:pos x="connsiteX2" y="connsiteY2"/>
              </a:cxn>
            </a:cxnLst>
            <a:rect l="l" t="t" r="r" b="b"/>
            <a:pathLst>
              <a:path w="2442733" h="2787123">
                <a:moveTo>
                  <a:pt x="2442733" y="0"/>
                </a:moveTo>
                <a:lnTo>
                  <a:pt x="2442733" y="2787123"/>
                </a:lnTo>
                <a:lnTo>
                  <a:pt x="0" y="2787123"/>
                </a:lnTo>
                <a:close/>
              </a:path>
            </a:pathLst>
          </a:cu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cxnSp>
        <p:nvCxnSpPr>
          <p:cNvPr id="12" name="Straight Connector 11">
            <a:extLst>
              <a:ext uri="{FF2B5EF4-FFF2-40B4-BE49-F238E27FC236}">
                <a16:creationId xmlns:a16="http://schemas.microsoft.com/office/drawing/2014/main" id="{C95D65A1-16CB-407F-993F-2A6D59BCC0C8}"/>
              </a:ext>
            </a:extLst>
          </p:cNvPr>
          <p:cNvCxnSpPr>
            <a:cxnSpLocks/>
          </p:cNvCxnSpPr>
          <p:nvPr/>
        </p:nvCxnSpPr>
        <p:spPr>
          <a:xfrm>
            <a:off x="1233837" y="6172200"/>
            <a:ext cx="976063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Placeholder 1">
            <a:extLst>
              <a:ext uri="{FF2B5EF4-FFF2-40B4-BE49-F238E27FC236}">
                <a16:creationId xmlns:a16="http://schemas.microsoft.com/office/drawing/2014/main" id="{0BA018A2-815D-41B0-A189-FDF7A5E88891}"/>
              </a:ext>
            </a:extLst>
          </p:cNvPr>
          <p:cNvSpPr>
            <a:spLocks noGrp="1"/>
          </p:cNvSpPr>
          <p:nvPr>
            <p:ph type="title"/>
          </p:nvPr>
        </p:nvSpPr>
        <p:spPr>
          <a:xfrm>
            <a:off x="1143000" y="872935"/>
            <a:ext cx="9905999" cy="1360898"/>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36DFAE63-1276-4C7C-BFF5-F5DF1CDB23E5}"/>
              </a:ext>
            </a:extLst>
          </p:cNvPr>
          <p:cNvSpPr>
            <a:spLocks noGrp="1"/>
          </p:cNvSpPr>
          <p:nvPr>
            <p:ph type="body" idx="1"/>
          </p:nvPr>
        </p:nvSpPr>
        <p:spPr>
          <a:xfrm>
            <a:off x="1143000" y="2332026"/>
            <a:ext cx="9905999" cy="356711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55380268-2D73-487C-843B-51648AE18194}"/>
              </a:ext>
            </a:extLst>
          </p:cNvPr>
          <p:cNvSpPr>
            <a:spLocks noGrp="1"/>
          </p:cNvSpPr>
          <p:nvPr>
            <p:ph type="dt" sz="half" idx="2"/>
          </p:nvPr>
        </p:nvSpPr>
        <p:spPr>
          <a:xfrm>
            <a:off x="7388157" y="6356350"/>
            <a:ext cx="3093395" cy="365125"/>
          </a:xfrm>
          <a:prstGeom prst="rect">
            <a:avLst/>
          </a:prstGeom>
        </p:spPr>
        <p:txBody>
          <a:bodyPr vert="horz" lIns="91440" tIns="45720" rIns="91440" bIns="45720" rtlCol="0" anchor="ctr"/>
          <a:lstStyle>
            <a:lvl1pPr algn="r">
              <a:defRPr sz="1050">
                <a:solidFill>
                  <a:schemeClr val="tx1"/>
                </a:solidFill>
              </a:defRPr>
            </a:lvl1pPr>
          </a:lstStyle>
          <a:p>
            <a:fld id="{3CADBD16-5BFB-4D9F-9646-C75D1B53BBB6}" type="datetimeFigureOut">
              <a:rPr lang="en-US" smtClean="0"/>
              <a:pPr/>
              <a:t>5/21/23</a:t>
            </a:fld>
            <a:endParaRPr lang="en-US" dirty="0"/>
          </a:p>
        </p:txBody>
      </p:sp>
      <p:sp>
        <p:nvSpPr>
          <p:cNvPr id="5" name="Footer Placeholder 4">
            <a:extLst>
              <a:ext uri="{FF2B5EF4-FFF2-40B4-BE49-F238E27FC236}">
                <a16:creationId xmlns:a16="http://schemas.microsoft.com/office/drawing/2014/main" id="{99F61E6D-D51F-4BD7-B59D-19AF179177B8}"/>
              </a:ext>
            </a:extLst>
          </p:cNvPr>
          <p:cNvSpPr>
            <a:spLocks noGrp="1"/>
          </p:cNvSpPr>
          <p:nvPr>
            <p:ph type="ftr" sz="quarter" idx="3"/>
          </p:nvPr>
        </p:nvSpPr>
        <p:spPr>
          <a:xfrm>
            <a:off x="1143000" y="6356350"/>
            <a:ext cx="3959157" cy="365125"/>
          </a:xfrm>
          <a:prstGeom prst="rect">
            <a:avLst/>
          </a:prstGeom>
        </p:spPr>
        <p:txBody>
          <a:bodyPr vert="horz" lIns="91440" tIns="45720" rIns="91440" bIns="45720" rtlCol="0" anchor="ctr"/>
          <a:lstStyle>
            <a:lvl1pPr algn="l">
              <a:defRPr sz="105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127701B1-1C93-41C2-AEE1-815DEA51B962}"/>
              </a:ext>
            </a:extLst>
          </p:cNvPr>
          <p:cNvSpPr>
            <a:spLocks noGrp="1"/>
          </p:cNvSpPr>
          <p:nvPr>
            <p:ph type="sldNum" sz="quarter" idx="4"/>
          </p:nvPr>
        </p:nvSpPr>
        <p:spPr>
          <a:xfrm>
            <a:off x="10423186" y="6356350"/>
            <a:ext cx="625813" cy="365125"/>
          </a:xfrm>
          <a:prstGeom prst="rect">
            <a:avLst/>
          </a:prstGeom>
        </p:spPr>
        <p:txBody>
          <a:bodyPr vert="horz" lIns="91440" tIns="45720" rIns="91440" bIns="45720" rtlCol="0" anchor="ctr"/>
          <a:lstStyle>
            <a:lvl1pPr algn="r">
              <a:defRPr sz="1050">
                <a:solidFill>
                  <a:schemeClr val="tx1"/>
                </a:solidFill>
              </a:defRPr>
            </a:lvl1pPr>
          </a:lstStyle>
          <a:p>
            <a:fld id="{C0722274-0FAA-4649-AA4E-4210F4F32167}" type="slidenum">
              <a:rPr lang="en-US" smtClean="0"/>
              <a:pPr/>
              <a:t>‹#›</a:t>
            </a:fld>
            <a:endParaRPr lang="en-US" dirty="0"/>
          </a:p>
        </p:txBody>
      </p:sp>
    </p:spTree>
    <p:extLst>
      <p:ext uri="{BB962C8B-B14F-4D97-AF65-F5344CB8AC3E}">
        <p14:creationId xmlns:p14="http://schemas.microsoft.com/office/powerpoint/2010/main" val="1245492748"/>
      </p:ext>
    </p:extLst>
  </p:cSld>
  <p:clrMap bg1="dk1" tx1="lt1" bg2="dk2" tx2="lt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61" r:id="rId6"/>
    <p:sldLayoutId id="2147483756" r:id="rId7"/>
    <p:sldLayoutId id="2147483757" r:id="rId8"/>
    <p:sldLayoutId id="2147483758" r:id="rId9"/>
    <p:sldLayoutId id="2147483760" r:id="rId10"/>
    <p:sldLayoutId id="2147483759" r:id="rId11"/>
  </p:sldLayoutIdLst>
  <p:txStyles>
    <p:titleStyle>
      <a:lvl1pPr algn="l" defTabSz="914400" rtl="0" eaLnBrk="1" latinLnBrk="0" hangingPunct="1">
        <a:lnSpc>
          <a:spcPct val="100000"/>
        </a:lnSpc>
        <a:spcBef>
          <a:spcPct val="0"/>
        </a:spcBef>
        <a:buNone/>
        <a:defRPr sz="4000"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228600" indent="0" algn="l" defTabSz="914400" rtl="0" eaLnBrk="1" latinLnBrk="0" hangingPunct="1">
        <a:lnSpc>
          <a:spcPct val="120000"/>
        </a:lnSpc>
        <a:spcBef>
          <a:spcPts val="500"/>
        </a:spcBef>
        <a:buFontTx/>
        <a:buNone/>
        <a:defRPr sz="1800" i="1" kern="1200">
          <a:solidFill>
            <a:schemeClr val="tx1"/>
          </a:solidFill>
          <a:latin typeface="+mn-lt"/>
          <a:ea typeface="+mn-ea"/>
          <a:cs typeface="+mn-cs"/>
        </a:defRPr>
      </a:lvl2pPr>
      <a:lvl3pPr marL="4572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502920" indent="0" algn="l" defTabSz="914400" rtl="0" eaLnBrk="1" latinLnBrk="0" hangingPunct="1">
        <a:lnSpc>
          <a:spcPct val="120000"/>
        </a:lnSpc>
        <a:spcBef>
          <a:spcPts val="500"/>
        </a:spcBef>
        <a:buFontTx/>
        <a:buNone/>
        <a:defRPr sz="1400" i="1" kern="1200">
          <a:solidFill>
            <a:schemeClr val="tx1"/>
          </a:solidFill>
          <a:latin typeface="+mn-lt"/>
          <a:ea typeface="+mn-ea"/>
          <a:cs typeface="+mn-cs"/>
        </a:defRPr>
      </a:lvl4pPr>
      <a:lvl5pPr marL="73152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hyperlink" Target="https://www.hindawi.com/journals/mpe/2021/3281135/" TargetMode="External"/><Relationship Id="rId2" Type="http://schemas.openxmlformats.org/officeDocument/2006/relationships/hyperlink" Target="https://www.sciencedirect.com/science/article/pii/S0010482521001426"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9.gif"/><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2.png"/></Relationships>
</file>

<file path=ppt/slides/_rels/slide25.xml.rels><?xml version="1.0" encoding="UTF-8" standalone="yes"?>
<Relationships xmlns="http://schemas.openxmlformats.org/package/2006/relationships"><Relationship Id="rId2" Type="http://schemas.openxmlformats.org/officeDocument/2006/relationships/hyperlink" Target="https://doi.org/10.1155/2021/3514821"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kaggle.com/datasets/pranavraikokte/covid19-image-dataset"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2.xml"/><Relationship Id="rId4" Type="http://schemas.openxmlformats.org/officeDocument/2006/relationships/image" Target="../media/image13.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4DE524F2-C7AF-4466-BA99-09C19DE0D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web of dots connected">
            <a:extLst>
              <a:ext uri="{FF2B5EF4-FFF2-40B4-BE49-F238E27FC236}">
                <a16:creationId xmlns:a16="http://schemas.microsoft.com/office/drawing/2014/main" id="{6D2BC95C-885B-38DA-3834-087C7A007680}"/>
              </a:ext>
            </a:extLst>
          </p:cNvPr>
          <p:cNvPicPr>
            <a:picLocks noChangeAspect="1"/>
          </p:cNvPicPr>
          <p:nvPr/>
        </p:nvPicPr>
        <p:blipFill rotWithShape="1">
          <a:blip r:embed="rId2"/>
          <a:srcRect l="20338" r="106"/>
          <a:stretch/>
        </p:blipFill>
        <p:spPr>
          <a:xfrm>
            <a:off x="20" y="-3"/>
            <a:ext cx="12191979" cy="6858004"/>
          </a:xfrm>
          <a:prstGeom prst="rect">
            <a:avLst/>
          </a:prstGeom>
        </p:spPr>
      </p:pic>
      <p:sp>
        <p:nvSpPr>
          <p:cNvPr id="20" name="Freeform: Shape 19">
            <a:extLst>
              <a:ext uri="{FF2B5EF4-FFF2-40B4-BE49-F238E27FC236}">
                <a16:creationId xmlns:a16="http://schemas.microsoft.com/office/drawing/2014/main" id="{904E317E-14BB-4200-84F3-2064B4C971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23854" y="1544347"/>
            <a:ext cx="4676439" cy="5313651"/>
          </a:xfrm>
          <a:custGeom>
            <a:avLst/>
            <a:gdLst>
              <a:gd name="connsiteX0" fmla="*/ 6846874 w 6846874"/>
              <a:gd name="connsiteY0" fmla="*/ 3021586 h 3021586"/>
              <a:gd name="connsiteX1" fmla="*/ 0 w 6846874"/>
              <a:gd name="connsiteY1" fmla="*/ 3021585 h 3021586"/>
              <a:gd name="connsiteX2" fmla="*/ 3399286 w 6846874"/>
              <a:gd name="connsiteY2" fmla="*/ 0 h 3021586"/>
              <a:gd name="connsiteX0" fmla="*/ 6846874 w 6846874"/>
              <a:gd name="connsiteY0" fmla="*/ 3016405 h 3016405"/>
              <a:gd name="connsiteX1" fmla="*/ 0 w 6846874"/>
              <a:gd name="connsiteY1" fmla="*/ 3016404 h 3016405"/>
              <a:gd name="connsiteX2" fmla="*/ 3425190 w 6846874"/>
              <a:gd name="connsiteY2" fmla="*/ 0 h 3016405"/>
              <a:gd name="connsiteX3" fmla="*/ 6846874 w 6846874"/>
              <a:gd name="connsiteY3" fmla="*/ 3016405 h 3016405"/>
              <a:gd name="connsiteX0" fmla="*/ 6846874 w 6846874"/>
              <a:gd name="connsiteY0" fmla="*/ 3055286 h 3055286"/>
              <a:gd name="connsiteX1" fmla="*/ 0 w 6846874"/>
              <a:gd name="connsiteY1" fmla="*/ 3055285 h 3055286"/>
              <a:gd name="connsiteX2" fmla="*/ 3425190 w 6846874"/>
              <a:gd name="connsiteY2" fmla="*/ 0 h 3055286"/>
              <a:gd name="connsiteX3" fmla="*/ 6846874 w 6846874"/>
              <a:gd name="connsiteY3" fmla="*/ 3055286 h 3055286"/>
              <a:gd name="connsiteX0" fmla="*/ 6846874 w 6846874"/>
              <a:gd name="connsiteY0" fmla="*/ 5422604 h 5422604"/>
              <a:gd name="connsiteX1" fmla="*/ 0 w 6846874"/>
              <a:gd name="connsiteY1" fmla="*/ 5422603 h 5422604"/>
              <a:gd name="connsiteX2" fmla="*/ 6839561 w 6846874"/>
              <a:gd name="connsiteY2" fmla="*/ 0 h 5422604"/>
              <a:gd name="connsiteX3" fmla="*/ 6846874 w 6846874"/>
              <a:gd name="connsiteY3" fmla="*/ 5422604 h 5422604"/>
            </a:gdLst>
            <a:ahLst/>
            <a:cxnLst>
              <a:cxn ang="0">
                <a:pos x="connsiteX0" y="connsiteY0"/>
              </a:cxn>
              <a:cxn ang="0">
                <a:pos x="connsiteX1" y="connsiteY1"/>
              </a:cxn>
              <a:cxn ang="0">
                <a:pos x="connsiteX2" y="connsiteY2"/>
              </a:cxn>
              <a:cxn ang="0">
                <a:pos x="connsiteX3" y="connsiteY3"/>
              </a:cxn>
            </a:cxnLst>
            <a:rect l="l" t="t" r="r" b="b"/>
            <a:pathLst>
              <a:path w="6846874" h="5422604">
                <a:moveTo>
                  <a:pt x="6846874" y="5422604"/>
                </a:moveTo>
                <a:lnTo>
                  <a:pt x="0" y="5422603"/>
                </a:lnTo>
                <a:lnTo>
                  <a:pt x="6839561" y="0"/>
                </a:lnTo>
                <a:cubicBezTo>
                  <a:pt x="6841999" y="1807535"/>
                  <a:pt x="6844436" y="3615069"/>
                  <a:pt x="6846874" y="5422604"/>
                </a:cubicBezTo>
                <a:close/>
              </a:path>
            </a:pathLst>
          </a:custGeom>
          <a:solidFill>
            <a:schemeClr val="bg2">
              <a:alpha val="6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2" name="Freeform: Shape 21">
            <a:extLst>
              <a:ext uri="{FF2B5EF4-FFF2-40B4-BE49-F238E27FC236}">
                <a16:creationId xmlns:a16="http://schemas.microsoft.com/office/drawing/2014/main" id="{1DF94A24-8152-43C5-86F3-5CC95D8090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flipV="1">
            <a:off x="1127553" y="-1127553"/>
            <a:ext cx="6858000" cy="9113106"/>
          </a:xfrm>
          <a:custGeom>
            <a:avLst/>
            <a:gdLst>
              <a:gd name="connsiteX0" fmla="*/ 0 w 6858000"/>
              <a:gd name="connsiteY0" fmla="*/ 7143270 h 9113106"/>
              <a:gd name="connsiteX1" fmla="*/ 0 w 6858000"/>
              <a:gd name="connsiteY1" fmla="*/ 6878623 h 9113106"/>
              <a:gd name="connsiteX2" fmla="*/ 1 w 6858000"/>
              <a:gd name="connsiteY2" fmla="*/ 6878623 h 9113106"/>
              <a:gd name="connsiteX3" fmla="*/ 0 w 6858000"/>
              <a:gd name="connsiteY3" fmla="*/ 4319945 h 9113106"/>
              <a:gd name="connsiteX4" fmla="*/ 1 w 6858000"/>
              <a:gd name="connsiteY4" fmla="*/ 4319945 h 9113106"/>
              <a:gd name="connsiteX5" fmla="*/ 1 w 6858000"/>
              <a:gd name="connsiteY5" fmla="*/ 13542 h 9113106"/>
              <a:gd name="connsiteX6" fmla="*/ 0 w 6858000"/>
              <a:gd name="connsiteY6" fmla="*/ 13540 h 9113106"/>
              <a:gd name="connsiteX7" fmla="*/ 0 w 6858000"/>
              <a:gd name="connsiteY7" fmla="*/ 0 h 9113106"/>
              <a:gd name="connsiteX8" fmla="*/ 6858000 w 6858000"/>
              <a:gd name="connsiteY8" fmla="*/ 6010591 h 9113106"/>
              <a:gd name="connsiteX9" fmla="*/ 6858000 w 6858000"/>
              <a:gd name="connsiteY9" fmla="*/ 3794798 h 9113106"/>
              <a:gd name="connsiteX10" fmla="*/ 6858000 w 6858000"/>
              <a:gd name="connsiteY10" fmla="*/ 3794798 h 9113106"/>
              <a:gd name="connsiteX11" fmla="*/ 6858000 w 6858000"/>
              <a:gd name="connsiteY11" fmla="*/ 3837120 h 9113106"/>
              <a:gd name="connsiteX12" fmla="*/ 6858000 w 6858000"/>
              <a:gd name="connsiteY12" fmla="*/ 6838049 h 9113106"/>
              <a:gd name="connsiteX13" fmla="*/ 6858000 w 6858000"/>
              <a:gd name="connsiteY13" fmla="*/ 9113106 h 9113106"/>
              <a:gd name="connsiteX14" fmla="*/ 1 w 6858000"/>
              <a:gd name="connsiteY14" fmla="*/ 9113106 h 9113106"/>
              <a:gd name="connsiteX15" fmla="*/ 1 w 6858000"/>
              <a:gd name="connsiteY15" fmla="*/ 7143270 h 9113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858000" h="9113106">
                <a:moveTo>
                  <a:pt x="0" y="7143270"/>
                </a:moveTo>
                <a:lnTo>
                  <a:pt x="0" y="6878623"/>
                </a:lnTo>
                <a:lnTo>
                  <a:pt x="1" y="6878623"/>
                </a:lnTo>
                <a:lnTo>
                  <a:pt x="0" y="4319945"/>
                </a:lnTo>
                <a:lnTo>
                  <a:pt x="1" y="4319945"/>
                </a:lnTo>
                <a:lnTo>
                  <a:pt x="1" y="13542"/>
                </a:lnTo>
                <a:lnTo>
                  <a:pt x="0" y="13540"/>
                </a:lnTo>
                <a:lnTo>
                  <a:pt x="0" y="0"/>
                </a:lnTo>
                <a:lnTo>
                  <a:pt x="6858000" y="6010591"/>
                </a:lnTo>
                <a:lnTo>
                  <a:pt x="6858000" y="3794798"/>
                </a:lnTo>
                <a:lnTo>
                  <a:pt x="6858000" y="3794798"/>
                </a:lnTo>
                <a:lnTo>
                  <a:pt x="6858000" y="3837120"/>
                </a:lnTo>
                <a:lnTo>
                  <a:pt x="6858000" y="6838049"/>
                </a:lnTo>
                <a:lnTo>
                  <a:pt x="6858000" y="9113106"/>
                </a:lnTo>
                <a:lnTo>
                  <a:pt x="1" y="9113106"/>
                </a:lnTo>
                <a:lnTo>
                  <a:pt x="1" y="7143270"/>
                </a:lnTo>
                <a:close/>
              </a:path>
            </a:pathLst>
          </a:custGeom>
          <a:solidFill>
            <a:srgbClr val="0000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4541CB49-576C-D110-0614-9863CFB1E10C}"/>
              </a:ext>
            </a:extLst>
          </p:cNvPr>
          <p:cNvSpPr>
            <a:spLocks noGrp="1"/>
          </p:cNvSpPr>
          <p:nvPr>
            <p:ph type="ctrTitle"/>
          </p:nvPr>
        </p:nvSpPr>
        <p:spPr>
          <a:xfrm>
            <a:off x="784653" y="1181101"/>
            <a:ext cx="5406081" cy="2912130"/>
          </a:xfrm>
        </p:spPr>
        <p:txBody>
          <a:bodyPr anchor="t">
            <a:normAutofit/>
          </a:bodyPr>
          <a:lstStyle/>
          <a:p>
            <a:pPr>
              <a:lnSpc>
                <a:spcPct val="90000"/>
              </a:lnSpc>
            </a:pPr>
            <a:r>
              <a:rPr lang="en-US" sz="4400" dirty="0">
                <a:solidFill>
                  <a:srgbClr val="FFFFFF"/>
                </a:solidFill>
              </a:rPr>
              <a:t>COVID-19 vs pneumonia </a:t>
            </a:r>
            <a:br>
              <a:rPr lang="en-US" sz="4400" dirty="0">
                <a:solidFill>
                  <a:srgbClr val="FFFFFF"/>
                </a:solidFill>
              </a:rPr>
            </a:br>
            <a:r>
              <a:rPr lang="en-US" sz="4400" dirty="0">
                <a:solidFill>
                  <a:srgbClr val="FFFFFF"/>
                </a:solidFill>
              </a:rPr>
              <a:t>deep learning model</a:t>
            </a:r>
          </a:p>
        </p:txBody>
      </p:sp>
      <p:sp>
        <p:nvSpPr>
          <p:cNvPr id="3" name="Subtitle 2">
            <a:extLst>
              <a:ext uri="{FF2B5EF4-FFF2-40B4-BE49-F238E27FC236}">
                <a16:creationId xmlns:a16="http://schemas.microsoft.com/office/drawing/2014/main" id="{72D6E536-BC66-96CC-002D-D99E8E35D49A}"/>
              </a:ext>
            </a:extLst>
          </p:cNvPr>
          <p:cNvSpPr>
            <a:spLocks noGrp="1"/>
          </p:cNvSpPr>
          <p:nvPr>
            <p:ph type="subTitle" idx="1"/>
          </p:nvPr>
        </p:nvSpPr>
        <p:spPr>
          <a:xfrm>
            <a:off x="1143001" y="4093232"/>
            <a:ext cx="2858548" cy="1728728"/>
          </a:xfrm>
        </p:spPr>
        <p:txBody>
          <a:bodyPr anchor="b">
            <a:normAutofit fontScale="92500"/>
          </a:bodyPr>
          <a:lstStyle/>
          <a:p>
            <a:r>
              <a:rPr lang="en-US" sz="2800" dirty="0">
                <a:solidFill>
                  <a:srgbClr val="FFFFFF"/>
                </a:solidFill>
              </a:rPr>
              <a:t>Machine Learning Final Project</a:t>
            </a:r>
          </a:p>
          <a:p>
            <a:r>
              <a:rPr lang="en-US" sz="2800" dirty="0">
                <a:solidFill>
                  <a:srgbClr val="FFFFFF"/>
                </a:solidFill>
              </a:rPr>
              <a:t>George </a:t>
            </a:r>
            <a:r>
              <a:rPr lang="en-US" sz="2800" dirty="0" err="1">
                <a:solidFill>
                  <a:srgbClr val="FFFFFF"/>
                </a:solidFill>
              </a:rPr>
              <a:t>Karcevski</a:t>
            </a:r>
            <a:endParaRPr lang="en-US" sz="2800" dirty="0">
              <a:solidFill>
                <a:srgbClr val="FFFFFF"/>
              </a:solidFill>
            </a:endParaRPr>
          </a:p>
        </p:txBody>
      </p:sp>
    </p:spTree>
    <p:extLst>
      <p:ext uri="{BB962C8B-B14F-4D97-AF65-F5344CB8AC3E}">
        <p14:creationId xmlns:p14="http://schemas.microsoft.com/office/powerpoint/2010/main" val="40383489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F2F423-CF41-E978-16F4-DCD5E1978AEE}"/>
              </a:ext>
            </a:extLst>
          </p:cNvPr>
          <p:cNvSpPr>
            <a:spLocks noGrp="1"/>
          </p:cNvSpPr>
          <p:nvPr>
            <p:ph type="title"/>
          </p:nvPr>
        </p:nvSpPr>
        <p:spPr>
          <a:xfrm>
            <a:off x="514351" y="116238"/>
            <a:ext cx="9905999" cy="776992"/>
          </a:xfrm>
        </p:spPr>
        <p:txBody>
          <a:bodyPr/>
          <a:lstStyle/>
          <a:p>
            <a:r>
              <a:rPr lang="en-US" dirty="0"/>
              <a:t>Complex CNN Results</a:t>
            </a:r>
          </a:p>
        </p:txBody>
      </p:sp>
      <p:pic>
        <p:nvPicPr>
          <p:cNvPr id="9" name="Picture 8" descr="Chart, line chart&#10;&#10;Description automatically generated">
            <a:extLst>
              <a:ext uri="{FF2B5EF4-FFF2-40B4-BE49-F238E27FC236}">
                <a16:creationId xmlns:a16="http://schemas.microsoft.com/office/drawing/2014/main" id="{ADFB2A14-589B-7B43-A135-4CF8004FB626}"/>
              </a:ext>
            </a:extLst>
          </p:cNvPr>
          <p:cNvPicPr>
            <a:picLocks noChangeAspect="1"/>
          </p:cNvPicPr>
          <p:nvPr/>
        </p:nvPicPr>
        <p:blipFill>
          <a:blip r:embed="rId2"/>
          <a:stretch>
            <a:fillRect/>
          </a:stretch>
        </p:blipFill>
        <p:spPr>
          <a:xfrm>
            <a:off x="61992" y="944167"/>
            <a:ext cx="7020733" cy="4150106"/>
          </a:xfrm>
          <a:prstGeom prst="rect">
            <a:avLst/>
          </a:prstGeom>
        </p:spPr>
      </p:pic>
      <p:pic>
        <p:nvPicPr>
          <p:cNvPr id="7" name="Content Placeholder 6" descr="Calendar&#10;&#10;Description automatically generated">
            <a:extLst>
              <a:ext uri="{FF2B5EF4-FFF2-40B4-BE49-F238E27FC236}">
                <a16:creationId xmlns:a16="http://schemas.microsoft.com/office/drawing/2014/main" id="{82D22531-C2F6-E290-C059-ED93A91A1298}"/>
              </a:ext>
            </a:extLst>
          </p:cNvPr>
          <p:cNvPicPr>
            <a:picLocks noGrp="1" noChangeAspect="1"/>
          </p:cNvPicPr>
          <p:nvPr>
            <p:ph idx="1"/>
          </p:nvPr>
        </p:nvPicPr>
        <p:blipFill>
          <a:blip r:embed="rId3"/>
          <a:stretch>
            <a:fillRect/>
          </a:stretch>
        </p:blipFill>
        <p:spPr>
          <a:xfrm>
            <a:off x="4975514" y="4067915"/>
            <a:ext cx="7169992" cy="2790085"/>
          </a:xfrm>
        </p:spPr>
      </p:pic>
      <p:sp>
        <p:nvSpPr>
          <p:cNvPr id="10" name="Rectangle 9">
            <a:extLst>
              <a:ext uri="{FF2B5EF4-FFF2-40B4-BE49-F238E27FC236}">
                <a16:creationId xmlns:a16="http://schemas.microsoft.com/office/drawing/2014/main" id="{707A936B-5E53-317F-E2B2-F555485CF9C8}"/>
              </a:ext>
            </a:extLst>
          </p:cNvPr>
          <p:cNvSpPr/>
          <p:nvPr/>
        </p:nvSpPr>
        <p:spPr>
          <a:xfrm>
            <a:off x="8756543" y="4801403"/>
            <a:ext cx="839491" cy="194035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Tree>
    <p:extLst>
      <p:ext uri="{BB962C8B-B14F-4D97-AF65-F5344CB8AC3E}">
        <p14:creationId xmlns:p14="http://schemas.microsoft.com/office/powerpoint/2010/main" val="39735157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5CD60141-EEBD-4EC1-8E34-0344C16A18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18308" y="0"/>
            <a:ext cx="6873692" cy="6858000"/>
          </a:xfrm>
          <a:custGeom>
            <a:avLst/>
            <a:gdLst/>
            <a:ahLst/>
            <a:cxnLst/>
            <a:rect l="l" t="t" r="r" b="b"/>
            <a:pathLst>
              <a:path w="6873692" h="6858000">
                <a:moveTo>
                  <a:pt x="6010592" y="0"/>
                </a:moveTo>
                <a:lnTo>
                  <a:pt x="6873692" y="0"/>
                </a:lnTo>
                <a:lnTo>
                  <a:pt x="6873692" y="6858000"/>
                </a:lnTo>
                <a:lnTo>
                  <a:pt x="0" y="6858000"/>
                </a:lnTo>
                <a:lnTo>
                  <a:pt x="6010589" y="4"/>
                </a:lnTo>
                <a:cubicBezTo>
                  <a:pt x="6010589" y="3"/>
                  <a:pt x="6010590" y="3"/>
                  <a:pt x="6010590" y="2"/>
                </a:cubicBezTo>
                <a:lnTo>
                  <a:pt x="6010592" y="0"/>
                </a:lnTo>
                <a:close/>
              </a:path>
            </a:pathLst>
          </a:cu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cxnSp>
        <p:nvCxnSpPr>
          <p:cNvPr id="9" name="Straight Connector 8">
            <a:extLst>
              <a:ext uri="{FF2B5EF4-FFF2-40B4-BE49-F238E27FC236}">
                <a16:creationId xmlns:a16="http://schemas.microsoft.com/office/drawing/2014/main" id="{4C75A547-BCD1-42BE-966E-53CA0AB9316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88357" y="5151666"/>
            <a:ext cx="982254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1" name="Rectangle 10">
            <a:extLst>
              <a:ext uri="{FF2B5EF4-FFF2-40B4-BE49-F238E27FC236}">
                <a16:creationId xmlns:a16="http://schemas.microsoft.com/office/drawing/2014/main" id="{4A3E5678-E0CE-4EE8-9480-5A05F00FD1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77DE83E3-33B4-4A21-9A81-9105B7A54E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88973" y="0"/>
            <a:ext cx="8239927" cy="6858000"/>
          </a:xfrm>
          <a:custGeom>
            <a:avLst/>
            <a:gdLst>
              <a:gd name="connsiteX0" fmla="*/ 6010593 w 8239927"/>
              <a:gd name="connsiteY0" fmla="*/ 0 h 6858000"/>
              <a:gd name="connsiteX1" fmla="*/ 8239927 w 8239927"/>
              <a:gd name="connsiteY1" fmla="*/ 0 h 6858000"/>
              <a:gd name="connsiteX2" fmla="*/ 2229335 w 8239927"/>
              <a:gd name="connsiteY2" fmla="*/ 6858000 h 6858000"/>
              <a:gd name="connsiteX3" fmla="*/ 0 w 823992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8239927" h="6858000">
                <a:moveTo>
                  <a:pt x="6010593" y="0"/>
                </a:moveTo>
                <a:lnTo>
                  <a:pt x="8239927" y="0"/>
                </a:lnTo>
                <a:lnTo>
                  <a:pt x="2229335" y="6858000"/>
                </a:lnTo>
                <a:lnTo>
                  <a:pt x="0" y="6858000"/>
                </a:lnTo>
                <a:close/>
              </a:path>
            </a:pathLst>
          </a:cu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FB137B9-DFF2-8037-6AC5-8D5D99A2ACF9}"/>
              </a:ext>
            </a:extLst>
          </p:cNvPr>
          <p:cNvSpPr>
            <a:spLocks noGrp="1"/>
          </p:cNvSpPr>
          <p:nvPr>
            <p:ph type="title"/>
          </p:nvPr>
        </p:nvSpPr>
        <p:spPr>
          <a:xfrm>
            <a:off x="1143001" y="1181101"/>
            <a:ext cx="5664854" cy="2832404"/>
          </a:xfrm>
        </p:spPr>
        <p:txBody>
          <a:bodyPr vert="horz" lIns="91440" tIns="45720" rIns="91440" bIns="45720" rtlCol="0" anchor="t">
            <a:normAutofit fontScale="90000"/>
          </a:bodyPr>
          <a:lstStyle/>
          <a:p>
            <a:r>
              <a:rPr lang="en-US" cap="all" spc="300" dirty="0"/>
              <a:t>Quick Segue to Pretrained Models and research</a:t>
            </a:r>
          </a:p>
        </p:txBody>
      </p:sp>
      <p:cxnSp>
        <p:nvCxnSpPr>
          <p:cNvPr id="15" name="Straight Connector 14">
            <a:extLst>
              <a:ext uri="{FF2B5EF4-FFF2-40B4-BE49-F238E27FC236}">
                <a16:creationId xmlns:a16="http://schemas.microsoft.com/office/drawing/2014/main" id="{F216C78F-B3B7-4BE8-B03B-03A387FFF46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88357" y="5151666"/>
            <a:ext cx="982254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89212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0AF5B-C52A-5D19-D236-F12D74C84938}"/>
              </a:ext>
            </a:extLst>
          </p:cNvPr>
          <p:cNvSpPr>
            <a:spLocks noGrp="1"/>
          </p:cNvSpPr>
          <p:nvPr>
            <p:ph type="title"/>
          </p:nvPr>
        </p:nvSpPr>
        <p:spPr/>
        <p:txBody>
          <a:bodyPr>
            <a:normAutofit/>
          </a:bodyPr>
          <a:lstStyle/>
          <a:p>
            <a:r>
              <a:rPr lang="en-US" sz="3600" dirty="0"/>
              <a:t>Research Done on COVID-19 Deep Learning</a:t>
            </a:r>
          </a:p>
        </p:txBody>
      </p:sp>
      <p:sp>
        <p:nvSpPr>
          <p:cNvPr id="3" name="Content Placeholder 2">
            <a:extLst>
              <a:ext uri="{FF2B5EF4-FFF2-40B4-BE49-F238E27FC236}">
                <a16:creationId xmlns:a16="http://schemas.microsoft.com/office/drawing/2014/main" id="{6B2BCB8B-342C-8664-AF10-489A12E0BF81}"/>
              </a:ext>
            </a:extLst>
          </p:cNvPr>
          <p:cNvSpPr>
            <a:spLocks noGrp="1"/>
          </p:cNvSpPr>
          <p:nvPr>
            <p:ph idx="1"/>
          </p:nvPr>
        </p:nvSpPr>
        <p:spPr/>
        <p:txBody>
          <a:bodyPr>
            <a:normAutofit fontScale="85000" lnSpcReduction="20000"/>
          </a:bodyPr>
          <a:lstStyle/>
          <a:p>
            <a:r>
              <a:rPr lang="en-US" dirty="0">
                <a:solidFill>
                  <a:schemeClr val="tx2">
                    <a:lumMod val="75000"/>
                  </a:schemeClr>
                </a:solidFill>
                <a:hlinkClick r:id="rId2">
                  <a:extLst>
                    <a:ext uri="{A12FA001-AC4F-418D-AE19-62706E023703}">
                      <ahyp:hlinkClr xmlns:ahyp="http://schemas.microsoft.com/office/drawing/2018/hyperlinkcolor" val="tx"/>
                    </a:ext>
                  </a:extLst>
                </a:hlinkClick>
              </a:rPr>
              <a:t>https://www.sciencedirect.com/science/article/pii/S0010482521001426</a:t>
            </a:r>
            <a:endParaRPr lang="en-US" dirty="0">
              <a:solidFill>
                <a:schemeClr val="tx2">
                  <a:lumMod val="75000"/>
                </a:schemeClr>
              </a:solidFill>
            </a:endParaRPr>
          </a:p>
          <a:p>
            <a:r>
              <a:rPr lang="en-US" dirty="0">
                <a:solidFill>
                  <a:schemeClr val="tx2">
                    <a:lumMod val="75000"/>
                  </a:schemeClr>
                </a:solidFill>
              </a:rPr>
              <a:t> </a:t>
            </a:r>
            <a:r>
              <a:rPr lang="en-US" dirty="0">
                <a:solidFill>
                  <a:schemeClr val="tx2">
                    <a:lumMod val="75000"/>
                  </a:schemeClr>
                </a:solidFill>
                <a:hlinkClick r:id="rId3">
                  <a:extLst>
                    <a:ext uri="{A12FA001-AC4F-418D-AE19-62706E023703}">
                      <ahyp:hlinkClr xmlns:ahyp="http://schemas.microsoft.com/office/drawing/2018/hyperlinkcolor" val="tx"/>
                    </a:ext>
                  </a:extLst>
                </a:hlinkClick>
              </a:rPr>
              <a:t>https://www.hindawi.com/journals/mpe/2021/3281135/</a:t>
            </a:r>
            <a:endParaRPr lang="en-US" dirty="0">
              <a:solidFill>
                <a:schemeClr val="tx2">
                  <a:lumMod val="75000"/>
                </a:schemeClr>
              </a:solidFill>
            </a:endParaRPr>
          </a:p>
          <a:p>
            <a:r>
              <a:rPr lang="en-US" dirty="0"/>
              <a:t>Many papers on classification of COVID-19 vs Pneumonia as this was a popular topic during the pandemic</a:t>
            </a:r>
          </a:p>
          <a:p>
            <a:endParaRPr lang="en-US" dirty="0"/>
          </a:p>
          <a:p>
            <a:r>
              <a:rPr lang="en-US" sz="2800" u="sng" dirty="0"/>
              <a:t>Many papers I looked at were very similar in their approach and were successful in almost identical ways</a:t>
            </a:r>
          </a:p>
          <a:p>
            <a:endParaRPr lang="en-US" sz="2800" u="sng" dirty="0"/>
          </a:p>
          <a:p>
            <a:pPr marL="0" indent="0">
              <a:buNone/>
            </a:pPr>
            <a:r>
              <a:rPr lang="en-US" dirty="0"/>
              <a:t>*citations in appendix</a:t>
            </a:r>
          </a:p>
        </p:txBody>
      </p:sp>
    </p:spTree>
    <p:extLst>
      <p:ext uri="{BB962C8B-B14F-4D97-AF65-F5344CB8AC3E}">
        <p14:creationId xmlns:p14="http://schemas.microsoft.com/office/powerpoint/2010/main" val="1577642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F597C3-BDA0-25FB-72F8-AC4C27AF6003}"/>
              </a:ext>
            </a:extLst>
          </p:cNvPr>
          <p:cNvSpPr>
            <a:spLocks noGrp="1"/>
          </p:cNvSpPr>
          <p:nvPr>
            <p:ph type="title"/>
          </p:nvPr>
        </p:nvSpPr>
        <p:spPr>
          <a:xfrm>
            <a:off x="1143001" y="217487"/>
            <a:ext cx="9905999" cy="1086958"/>
          </a:xfrm>
        </p:spPr>
        <p:txBody>
          <a:bodyPr/>
          <a:lstStyle/>
          <a:p>
            <a:pPr algn="ctr"/>
            <a:r>
              <a:rPr lang="en-US" dirty="0"/>
              <a:t>All had much bigger amount of data</a:t>
            </a:r>
          </a:p>
        </p:txBody>
      </p:sp>
      <p:pic>
        <p:nvPicPr>
          <p:cNvPr id="5" name="Content Placeholder 4" descr="Table&#10;&#10;Description automatically generated">
            <a:extLst>
              <a:ext uri="{FF2B5EF4-FFF2-40B4-BE49-F238E27FC236}">
                <a16:creationId xmlns:a16="http://schemas.microsoft.com/office/drawing/2014/main" id="{72EC43B8-2DEA-6C8A-8175-F20BB923EC77}"/>
              </a:ext>
            </a:extLst>
          </p:cNvPr>
          <p:cNvPicPr>
            <a:picLocks noGrp="1" noChangeAspect="1"/>
          </p:cNvPicPr>
          <p:nvPr>
            <p:ph idx="1"/>
          </p:nvPr>
        </p:nvPicPr>
        <p:blipFill>
          <a:blip r:embed="rId2"/>
          <a:stretch>
            <a:fillRect/>
          </a:stretch>
        </p:blipFill>
        <p:spPr>
          <a:xfrm>
            <a:off x="2657064" y="1304445"/>
            <a:ext cx="6877871" cy="5295741"/>
          </a:xfrm>
        </p:spPr>
      </p:pic>
    </p:spTree>
    <p:extLst>
      <p:ext uri="{BB962C8B-B14F-4D97-AF65-F5344CB8AC3E}">
        <p14:creationId xmlns:p14="http://schemas.microsoft.com/office/powerpoint/2010/main" val="13998698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F597C3-BDA0-25FB-72F8-AC4C27AF6003}"/>
              </a:ext>
            </a:extLst>
          </p:cNvPr>
          <p:cNvSpPr>
            <a:spLocks noGrp="1"/>
          </p:cNvSpPr>
          <p:nvPr>
            <p:ph type="title"/>
          </p:nvPr>
        </p:nvSpPr>
        <p:spPr>
          <a:xfrm>
            <a:off x="1142999" y="232987"/>
            <a:ext cx="9905999" cy="1086958"/>
          </a:xfrm>
        </p:spPr>
        <p:txBody>
          <a:bodyPr>
            <a:normAutofit fontScale="90000"/>
          </a:bodyPr>
          <a:lstStyle/>
          <a:p>
            <a:pPr algn="ctr"/>
            <a:r>
              <a:rPr lang="en-US" dirty="0"/>
              <a:t>Almost all used pre-trained models and added additional problem-specific layers</a:t>
            </a:r>
          </a:p>
        </p:txBody>
      </p:sp>
      <p:pic>
        <p:nvPicPr>
          <p:cNvPr id="7" name="Content Placeholder 6" descr="Diagram&#10;&#10;Description automatically generated">
            <a:extLst>
              <a:ext uri="{FF2B5EF4-FFF2-40B4-BE49-F238E27FC236}">
                <a16:creationId xmlns:a16="http://schemas.microsoft.com/office/drawing/2014/main" id="{0FC62D4D-2037-C718-FAE3-FC2A42DBBB48}"/>
              </a:ext>
            </a:extLst>
          </p:cNvPr>
          <p:cNvPicPr>
            <a:picLocks noGrp="1" noChangeAspect="1"/>
          </p:cNvPicPr>
          <p:nvPr>
            <p:ph idx="1"/>
          </p:nvPr>
        </p:nvPicPr>
        <p:blipFill>
          <a:blip r:embed="rId2"/>
          <a:stretch>
            <a:fillRect/>
          </a:stretch>
        </p:blipFill>
        <p:spPr>
          <a:xfrm>
            <a:off x="2404463" y="1412933"/>
            <a:ext cx="7383069" cy="5486697"/>
          </a:xfrm>
        </p:spPr>
      </p:pic>
      <p:sp>
        <p:nvSpPr>
          <p:cNvPr id="8" name="Rectangle 7">
            <a:extLst>
              <a:ext uri="{FF2B5EF4-FFF2-40B4-BE49-F238E27FC236}">
                <a16:creationId xmlns:a16="http://schemas.microsoft.com/office/drawing/2014/main" id="{0BB84ED8-2121-C1A3-98C4-1345EC9AF95F}"/>
              </a:ext>
            </a:extLst>
          </p:cNvPr>
          <p:cNvSpPr/>
          <p:nvPr/>
        </p:nvSpPr>
        <p:spPr>
          <a:xfrm>
            <a:off x="3704095" y="4680488"/>
            <a:ext cx="2898183" cy="4494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2544034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F597C3-BDA0-25FB-72F8-AC4C27AF6003}"/>
              </a:ext>
            </a:extLst>
          </p:cNvPr>
          <p:cNvSpPr>
            <a:spLocks noGrp="1"/>
          </p:cNvSpPr>
          <p:nvPr>
            <p:ph type="title"/>
          </p:nvPr>
        </p:nvSpPr>
        <p:spPr>
          <a:xfrm>
            <a:off x="1142999" y="53337"/>
            <a:ext cx="9905999" cy="1086958"/>
          </a:xfrm>
        </p:spPr>
        <p:txBody>
          <a:bodyPr>
            <a:normAutofit fontScale="90000"/>
          </a:bodyPr>
          <a:lstStyle/>
          <a:p>
            <a:pPr algn="ctr"/>
            <a:r>
              <a:rPr lang="en-US" dirty="0"/>
              <a:t>The Pre-trained Models All Have Good Results</a:t>
            </a:r>
          </a:p>
        </p:txBody>
      </p:sp>
      <p:pic>
        <p:nvPicPr>
          <p:cNvPr id="11" name="Content Placeholder 10" descr="Graphical user interface, text, application&#10;&#10;Description automatically generated">
            <a:extLst>
              <a:ext uri="{FF2B5EF4-FFF2-40B4-BE49-F238E27FC236}">
                <a16:creationId xmlns:a16="http://schemas.microsoft.com/office/drawing/2014/main" id="{881AA7B4-BD1A-E2B2-E378-6871BF60A9D3}"/>
              </a:ext>
            </a:extLst>
          </p:cNvPr>
          <p:cNvPicPr>
            <a:picLocks noGrp="1" noChangeAspect="1"/>
          </p:cNvPicPr>
          <p:nvPr>
            <p:ph idx="1"/>
          </p:nvPr>
        </p:nvPicPr>
        <p:blipFill>
          <a:blip r:embed="rId2"/>
          <a:stretch>
            <a:fillRect/>
          </a:stretch>
        </p:blipFill>
        <p:spPr>
          <a:xfrm>
            <a:off x="341691" y="1392693"/>
            <a:ext cx="5251357" cy="4983243"/>
          </a:xfrm>
        </p:spPr>
      </p:pic>
      <p:pic>
        <p:nvPicPr>
          <p:cNvPr id="13" name="Picture 12" descr="Graphical user interface, table&#10;&#10;Description automatically generated">
            <a:extLst>
              <a:ext uri="{FF2B5EF4-FFF2-40B4-BE49-F238E27FC236}">
                <a16:creationId xmlns:a16="http://schemas.microsoft.com/office/drawing/2014/main" id="{F921E841-2BF8-58EC-61AA-10B4B65231D4}"/>
              </a:ext>
            </a:extLst>
          </p:cNvPr>
          <p:cNvPicPr>
            <a:picLocks noChangeAspect="1"/>
          </p:cNvPicPr>
          <p:nvPr/>
        </p:nvPicPr>
        <p:blipFill>
          <a:blip r:embed="rId3"/>
          <a:stretch>
            <a:fillRect/>
          </a:stretch>
        </p:blipFill>
        <p:spPr>
          <a:xfrm>
            <a:off x="6095999" y="1392693"/>
            <a:ext cx="5388246" cy="4983243"/>
          </a:xfrm>
          <a:prstGeom prst="rect">
            <a:avLst/>
          </a:prstGeom>
        </p:spPr>
      </p:pic>
      <p:sp>
        <p:nvSpPr>
          <p:cNvPr id="14" name="Rectangle 13">
            <a:extLst>
              <a:ext uri="{FF2B5EF4-FFF2-40B4-BE49-F238E27FC236}">
                <a16:creationId xmlns:a16="http://schemas.microsoft.com/office/drawing/2014/main" id="{6406893C-358A-F165-9AE3-A39CAEF1FC04}"/>
              </a:ext>
            </a:extLst>
          </p:cNvPr>
          <p:cNvSpPr/>
          <p:nvPr/>
        </p:nvSpPr>
        <p:spPr>
          <a:xfrm>
            <a:off x="6095998" y="2216257"/>
            <a:ext cx="5388246" cy="34096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346447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F912EF-7378-2769-9EF2-509113F92EC0}"/>
              </a:ext>
            </a:extLst>
          </p:cNvPr>
          <p:cNvSpPr>
            <a:spLocks noGrp="1"/>
          </p:cNvSpPr>
          <p:nvPr>
            <p:ph type="title"/>
          </p:nvPr>
        </p:nvSpPr>
        <p:spPr>
          <a:xfrm>
            <a:off x="1142997" y="291906"/>
            <a:ext cx="9905999" cy="1086959"/>
          </a:xfrm>
        </p:spPr>
        <p:txBody>
          <a:bodyPr>
            <a:normAutofit/>
          </a:bodyPr>
          <a:lstStyle/>
          <a:p>
            <a:r>
              <a:rPr lang="en-US" sz="4400" dirty="0"/>
              <a:t>ResNet50 – 50 Layers</a:t>
            </a:r>
            <a:br>
              <a:rPr lang="en-US" dirty="0"/>
            </a:br>
            <a:r>
              <a:rPr lang="en-US" sz="2000" dirty="0">
                <a:solidFill>
                  <a:srgbClr val="00B0F0"/>
                </a:solidFill>
              </a:rPr>
              <a:t>Total Parameters – 35,000,000+</a:t>
            </a:r>
            <a:endParaRPr lang="en-US" dirty="0">
              <a:solidFill>
                <a:srgbClr val="00B0F0"/>
              </a:solidFill>
            </a:endParaRPr>
          </a:p>
        </p:txBody>
      </p:sp>
      <p:pic>
        <p:nvPicPr>
          <p:cNvPr id="4" name="Content Placeholder 4" descr="Diagram&#10;&#10;Description automatically generated">
            <a:extLst>
              <a:ext uri="{FF2B5EF4-FFF2-40B4-BE49-F238E27FC236}">
                <a16:creationId xmlns:a16="http://schemas.microsoft.com/office/drawing/2014/main" id="{385A8C46-71AE-4910-D799-2588AEB24830}"/>
              </a:ext>
            </a:extLst>
          </p:cNvPr>
          <p:cNvPicPr>
            <a:picLocks noChangeAspect="1"/>
          </p:cNvPicPr>
          <p:nvPr/>
        </p:nvPicPr>
        <p:blipFill>
          <a:blip r:embed="rId2"/>
          <a:stretch>
            <a:fillRect/>
          </a:stretch>
        </p:blipFill>
        <p:spPr>
          <a:xfrm>
            <a:off x="25264" y="1595842"/>
            <a:ext cx="12141466" cy="4317246"/>
          </a:xfrm>
          <a:prstGeom prst="rect">
            <a:avLst/>
          </a:prstGeom>
        </p:spPr>
      </p:pic>
      <p:sp>
        <p:nvSpPr>
          <p:cNvPr id="5" name="Rectangle 4">
            <a:extLst>
              <a:ext uri="{FF2B5EF4-FFF2-40B4-BE49-F238E27FC236}">
                <a16:creationId xmlns:a16="http://schemas.microsoft.com/office/drawing/2014/main" id="{B3F17288-B6EF-B093-AAF2-8687187A659F}"/>
              </a:ext>
            </a:extLst>
          </p:cNvPr>
          <p:cNvSpPr/>
          <p:nvPr/>
        </p:nvSpPr>
        <p:spPr>
          <a:xfrm>
            <a:off x="2820692" y="1999282"/>
            <a:ext cx="2371240" cy="34096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2">
                    <a:lumMod val="25000"/>
                  </a:schemeClr>
                </a:solidFill>
              </a:rPr>
              <a:t>ResNet50 Model</a:t>
            </a:r>
          </a:p>
        </p:txBody>
      </p:sp>
      <p:sp>
        <p:nvSpPr>
          <p:cNvPr id="6" name="Rectangle 5">
            <a:extLst>
              <a:ext uri="{FF2B5EF4-FFF2-40B4-BE49-F238E27FC236}">
                <a16:creationId xmlns:a16="http://schemas.microsoft.com/office/drawing/2014/main" id="{703C1B58-E693-460D-3341-85B140DFE27D}"/>
              </a:ext>
            </a:extLst>
          </p:cNvPr>
          <p:cNvSpPr/>
          <p:nvPr/>
        </p:nvSpPr>
        <p:spPr>
          <a:xfrm>
            <a:off x="2306665" y="4277535"/>
            <a:ext cx="2371240" cy="34096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2">
                    <a:lumMod val="25000"/>
                  </a:schemeClr>
                </a:solidFill>
              </a:rPr>
              <a:t>50 Layers</a:t>
            </a:r>
          </a:p>
        </p:txBody>
      </p:sp>
    </p:spTree>
    <p:extLst>
      <p:ext uri="{BB962C8B-B14F-4D97-AF65-F5344CB8AC3E}">
        <p14:creationId xmlns:p14="http://schemas.microsoft.com/office/powerpoint/2010/main" val="37259914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03" name="Rectangle 4102">
            <a:extLst>
              <a:ext uri="{FF2B5EF4-FFF2-40B4-BE49-F238E27FC236}">
                <a16:creationId xmlns:a16="http://schemas.microsoft.com/office/drawing/2014/main" id="{327AB4C5-0719-4E35-87CD-199EB59E3E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05" name="Freeform: Shape 4104">
            <a:extLst>
              <a:ext uri="{FF2B5EF4-FFF2-40B4-BE49-F238E27FC236}">
                <a16:creationId xmlns:a16="http://schemas.microsoft.com/office/drawing/2014/main" id="{3F51EE1E-6258-4F09-963A-853315C6FB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flipV="1">
            <a:off x="1127553" y="-1127553"/>
            <a:ext cx="6858000" cy="9113106"/>
          </a:xfrm>
          <a:custGeom>
            <a:avLst/>
            <a:gdLst>
              <a:gd name="connsiteX0" fmla="*/ 0 w 6858000"/>
              <a:gd name="connsiteY0" fmla="*/ 7143270 h 9113106"/>
              <a:gd name="connsiteX1" fmla="*/ 0 w 6858000"/>
              <a:gd name="connsiteY1" fmla="*/ 6878623 h 9113106"/>
              <a:gd name="connsiteX2" fmla="*/ 1 w 6858000"/>
              <a:gd name="connsiteY2" fmla="*/ 6878623 h 9113106"/>
              <a:gd name="connsiteX3" fmla="*/ 0 w 6858000"/>
              <a:gd name="connsiteY3" fmla="*/ 4319945 h 9113106"/>
              <a:gd name="connsiteX4" fmla="*/ 1 w 6858000"/>
              <a:gd name="connsiteY4" fmla="*/ 4319945 h 9113106"/>
              <a:gd name="connsiteX5" fmla="*/ 1 w 6858000"/>
              <a:gd name="connsiteY5" fmla="*/ 13542 h 9113106"/>
              <a:gd name="connsiteX6" fmla="*/ 0 w 6858000"/>
              <a:gd name="connsiteY6" fmla="*/ 13540 h 9113106"/>
              <a:gd name="connsiteX7" fmla="*/ 0 w 6858000"/>
              <a:gd name="connsiteY7" fmla="*/ 0 h 9113106"/>
              <a:gd name="connsiteX8" fmla="*/ 6858000 w 6858000"/>
              <a:gd name="connsiteY8" fmla="*/ 6010591 h 9113106"/>
              <a:gd name="connsiteX9" fmla="*/ 6858000 w 6858000"/>
              <a:gd name="connsiteY9" fmla="*/ 3794798 h 9113106"/>
              <a:gd name="connsiteX10" fmla="*/ 6858000 w 6858000"/>
              <a:gd name="connsiteY10" fmla="*/ 3794798 h 9113106"/>
              <a:gd name="connsiteX11" fmla="*/ 6858000 w 6858000"/>
              <a:gd name="connsiteY11" fmla="*/ 3837120 h 9113106"/>
              <a:gd name="connsiteX12" fmla="*/ 6858000 w 6858000"/>
              <a:gd name="connsiteY12" fmla="*/ 6838049 h 9113106"/>
              <a:gd name="connsiteX13" fmla="*/ 6858000 w 6858000"/>
              <a:gd name="connsiteY13" fmla="*/ 9113106 h 9113106"/>
              <a:gd name="connsiteX14" fmla="*/ 1 w 6858000"/>
              <a:gd name="connsiteY14" fmla="*/ 9113106 h 9113106"/>
              <a:gd name="connsiteX15" fmla="*/ 1 w 6858000"/>
              <a:gd name="connsiteY15" fmla="*/ 7143270 h 9113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858000" h="9113106">
                <a:moveTo>
                  <a:pt x="0" y="7143270"/>
                </a:moveTo>
                <a:lnTo>
                  <a:pt x="0" y="6878623"/>
                </a:lnTo>
                <a:lnTo>
                  <a:pt x="1" y="6878623"/>
                </a:lnTo>
                <a:lnTo>
                  <a:pt x="0" y="4319945"/>
                </a:lnTo>
                <a:lnTo>
                  <a:pt x="1" y="4319945"/>
                </a:lnTo>
                <a:lnTo>
                  <a:pt x="1" y="13542"/>
                </a:lnTo>
                <a:lnTo>
                  <a:pt x="0" y="13540"/>
                </a:lnTo>
                <a:lnTo>
                  <a:pt x="0" y="0"/>
                </a:lnTo>
                <a:lnTo>
                  <a:pt x="6858000" y="6010591"/>
                </a:lnTo>
                <a:lnTo>
                  <a:pt x="6858000" y="3794798"/>
                </a:lnTo>
                <a:lnTo>
                  <a:pt x="6858000" y="3794798"/>
                </a:lnTo>
                <a:lnTo>
                  <a:pt x="6858000" y="3837120"/>
                </a:lnTo>
                <a:lnTo>
                  <a:pt x="6858000" y="6838049"/>
                </a:lnTo>
                <a:lnTo>
                  <a:pt x="6858000" y="9113106"/>
                </a:lnTo>
                <a:lnTo>
                  <a:pt x="1" y="9113106"/>
                </a:lnTo>
                <a:lnTo>
                  <a:pt x="1" y="714327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4EAE96D0-EB5D-D98D-2E64-FB19556A7243}"/>
              </a:ext>
            </a:extLst>
          </p:cNvPr>
          <p:cNvSpPr>
            <a:spLocks noGrp="1"/>
          </p:cNvSpPr>
          <p:nvPr>
            <p:ph type="title"/>
          </p:nvPr>
        </p:nvSpPr>
        <p:spPr>
          <a:xfrm>
            <a:off x="1143000" y="360782"/>
            <a:ext cx="7970105" cy="1360898"/>
          </a:xfrm>
        </p:spPr>
        <p:txBody>
          <a:bodyPr>
            <a:normAutofit/>
          </a:bodyPr>
          <a:lstStyle/>
          <a:p>
            <a:r>
              <a:rPr lang="en-US" sz="4800" dirty="0"/>
              <a:t>The advantage of </a:t>
            </a:r>
            <a:r>
              <a:rPr lang="en-US" sz="4800" dirty="0" err="1"/>
              <a:t>ResNet</a:t>
            </a:r>
            <a:endParaRPr lang="en-US" sz="4800" dirty="0"/>
          </a:p>
        </p:txBody>
      </p:sp>
      <p:sp>
        <p:nvSpPr>
          <p:cNvPr id="3" name="Content Placeholder 2">
            <a:extLst>
              <a:ext uri="{FF2B5EF4-FFF2-40B4-BE49-F238E27FC236}">
                <a16:creationId xmlns:a16="http://schemas.microsoft.com/office/drawing/2014/main" id="{F4291B20-BF93-7DDE-01E0-BAB55F0E708D}"/>
              </a:ext>
            </a:extLst>
          </p:cNvPr>
          <p:cNvSpPr>
            <a:spLocks noGrp="1"/>
          </p:cNvSpPr>
          <p:nvPr>
            <p:ph idx="1"/>
          </p:nvPr>
        </p:nvSpPr>
        <p:spPr>
          <a:xfrm>
            <a:off x="429510" y="2316528"/>
            <a:ext cx="4953000" cy="3567118"/>
          </a:xfrm>
        </p:spPr>
        <p:txBody>
          <a:bodyPr anchor="t">
            <a:normAutofit/>
          </a:bodyPr>
          <a:lstStyle/>
          <a:p>
            <a:r>
              <a:rPr lang="en-US" sz="2400" dirty="0"/>
              <a:t>Skip Connections</a:t>
            </a:r>
          </a:p>
          <a:p>
            <a:pPr lvl="1"/>
            <a:r>
              <a:rPr lang="en-US" sz="2000" dirty="0"/>
              <a:t>   If any layer hurt the performance of the </a:t>
            </a:r>
            <a:r>
              <a:rPr lang="en-US" sz="2000" dirty="0" err="1"/>
              <a:t>ResNet</a:t>
            </a:r>
            <a:r>
              <a:rPr lang="en-US" sz="2000" dirty="0"/>
              <a:t> architecture, then it will be skipped by regularization</a:t>
            </a:r>
          </a:p>
        </p:txBody>
      </p:sp>
      <p:pic>
        <p:nvPicPr>
          <p:cNvPr id="4098" name="Picture 2">
            <a:extLst>
              <a:ext uri="{FF2B5EF4-FFF2-40B4-BE49-F238E27FC236}">
                <a16:creationId xmlns:a16="http://schemas.microsoft.com/office/drawing/2014/main" id="{8F3D6A85-D0BC-A9DF-54E4-44ED44C4CAE8}"/>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734372" y="2066249"/>
            <a:ext cx="6194293" cy="2833888"/>
          </a:xfrm>
          <a:prstGeom prst="rect">
            <a:avLst/>
          </a:prstGeom>
          <a:noFill/>
          <a:extLst>
            <a:ext uri="{909E8E84-426E-40DD-AFC4-6F175D3DCCD1}">
              <a14:hiddenFill xmlns:a14="http://schemas.microsoft.com/office/drawing/2010/main">
                <a:solidFill>
                  <a:srgbClr val="FFFFFF"/>
                </a:solidFill>
              </a14:hiddenFill>
            </a:ext>
          </a:extLst>
        </p:spPr>
      </p:pic>
      <p:cxnSp>
        <p:nvCxnSpPr>
          <p:cNvPr id="4107" name="Straight Connector 4106">
            <a:extLst>
              <a:ext uri="{FF2B5EF4-FFF2-40B4-BE49-F238E27FC236}">
                <a16:creationId xmlns:a16="http://schemas.microsoft.com/office/drawing/2014/main" id="{7FA07B03-7E5B-4F33-A494-D72BC5BEB0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33837" y="6172200"/>
            <a:ext cx="976063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395385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75345-0A41-13E2-8E1D-8D5092F5EB10}"/>
              </a:ext>
            </a:extLst>
          </p:cNvPr>
          <p:cNvSpPr>
            <a:spLocks noGrp="1"/>
          </p:cNvSpPr>
          <p:nvPr>
            <p:ph type="title"/>
          </p:nvPr>
        </p:nvSpPr>
        <p:spPr>
          <a:xfrm>
            <a:off x="0" y="0"/>
            <a:ext cx="12192000" cy="976393"/>
          </a:xfrm>
        </p:spPr>
        <p:txBody>
          <a:bodyPr>
            <a:normAutofit/>
          </a:bodyPr>
          <a:lstStyle/>
          <a:p>
            <a:pPr algn="ctr"/>
            <a:r>
              <a:rPr lang="en-US" sz="3600" dirty="0"/>
              <a:t>So what happened when I did the same on my small dataset?</a:t>
            </a:r>
          </a:p>
        </p:txBody>
      </p:sp>
      <p:pic>
        <p:nvPicPr>
          <p:cNvPr id="7" name="Picture 6" descr="Graphical user interface, application, Word&#10;&#10;Description automatically generated">
            <a:extLst>
              <a:ext uri="{FF2B5EF4-FFF2-40B4-BE49-F238E27FC236}">
                <a16:creationId xmlns:a16="http://schemas.microsoft.com/office/drawing/2014/main" id="{D2324DF2-E3BE-8E29-F6D3-2CD3FE25444D}"/>
              </a:ext>
            </a:extLst>
          </p:cNvPr>
          <p:cNvPicPr>
            <a:picLocks noChangeAspect="1"/>
          </p:cNvPicPr>
          <p:nvPr/>
        </p:nvPicPr>
        <p:blipFill>
          <a:blip r:embed="rId2"/>
          <a:stretch>
            <a:fillRect/>
          </a:stretch>
        </p:blipFill>
        <p:spPr>
          <a:xfrm>
            <a:off x="0" y="707856"/>
            <a:ext cx="7772400" cy="4657894"/>
          </a:xfrm>
          <a:prstGeom prst="rect">
            <a:avLst/>
          </a:prstGeom>
        </p:spPr>
      </p:pic>
      <p:pic>
        <p:nvPicPr>
          <p:cNvPr id="5" name="Content Placeholder 4" descr="A screenshot of a computer&#10;&#10;Description automatically generated with medium confidence">
            <a:extLst>
              <a:ext uri="{FF2B5EF4-FFF2-40B4-BE49-F238E27FC236}">
                <a16:creationId xmlns:a16="http://schemas.microsoft.com/office/drawing/2014/main" id="{C22D99C3-FB26-8FFC-BD84-1B06D27BD6A4}"/>
              </a:ext>
            </a:extLst>
          </p:cNvPr>
          <p:cNvPicPr>
            <a:picLocks noGrp="1" noChangeAspect="1"/>
          </p:cNvPicPr>
          <p:nvPr>
            <p:ph idx="1"/>
          </p:nvPr>
        </p:nvPicPr>
        <p:blipFill>
          <a:blip r:embed="rId3"/>
          <a:stretch>
            <a:fillRect/>
          </a:stretch>
        </p:blipFill>
        <p:spPr>
          <a:xfrm>
            <a:off x="4927600" y="3873500"/>
            <a:ext cx="7264400" cy="2984500"/>
          </a:xfrm>
        </p:spPr>
      </p:pic>
      <p:sp>
        <p:nvSpPr>
          <p:cNvPr id="8" name="Rectangle 7">
            <a:extLst>
              <a:ext uri="{FF2B5EF4-FFF2-40B4-BE49-F238E27FC236}">
                <a16:creationId xmlns:a16="http://schemas.microsoft.com/office/drawing/2014/main" id="{42D43CDB-4FBA-E036-3216-B65BFCB2DAAB}"/>
              </a:ext>
            </a:extLst>
          </p:cNvPr>
          <p:cNvSpPr/>
          <p:nvPr/>
        </p:nvSpPr>
        <p:spPr>
          <a:xfrm>
            <a:off x="9235696" y="4460442"/>
            <a:ext cx="1101673" cy="239755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Tree>
    <p:extLst>
      <p:ext uri="{BB962C8B-B14F-4D97-AF65-F5344CB8AC3E}">
        <p14:creationId xmlns:p14="http://schemas.microsoft.com/office/powerpoint/2010/main" val="33729902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But Wait Theres More GIF - Oxi Clean But Wait Theres More Home Shopping GIFs">
            <a:extLst>
              <a:ext uri="{FF2B5EF4-FFF2-40B4-BE49-F238E27FC236}">
                <a16:creationId xmlns:a16="http://schemas.microsoft.com/office/drawing/2014/main" id="{606A24E5-093F-05F8-3C8C-F8C58C251D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1663" y="625854"/>
            <a:ext cx="8388673" cy="56062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49528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BEA1A24-9CA1-4513-A409-3AD90DB091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D11855A-6E1B-E070-213C-A94BCB6B0785}"/>
              </a:ext>
            </a:extLst>
          </p:cNvPr>
          <p:cNvSpPr>
            <a:spLocks noGrp="1"/>
          </p:cNvSpPr>
          <p:nvPr>
            <p:ph type="title"/>
          </p:nvPr>
        </p:nvSpPr>
        <p:spPr>
          <a:xfrm>
            <a:off x="1756756" y="906189"/>
            <a:ext cx="8689571" cy="1001886"/>
          </a:xfrm>
        </p:spPr>
        <p:txBody>
          <a:bodyPr anchor="b">
            <a:normAutofit/>
          </a:bodyPr>
          <a:lstStyle/>
          <a:p>
            <a:pPr algn="ctr"/>
            <a:r>
              <a:rPr lang="en-US" dirty="0"/>
              <a:t>Agenda</a:t>
            </a:r>
            <a:endParaRPr lang="en-US"/>
          </a:p>
        </p:txBody>
      </p:sp>
      <p:cxnSp>
        <p:nvCxnSpPr>
          <p:cNvPr id="11" name="Straight Connector 10">
            <a:extLst>
              <a:ext uri="{FF2B5EF4-FFF2-40B4-BE49-F238E27FC236}">
                <a16:creationId xmlns:a16="http://schemas.microsoft.com/office/drawing/2014/main" id="{3C0930BD-361E-4C4D-8B08-ED210DFA2D0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33837" y="6172200"/>
            <a:ext cx="976063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2D7C0332-98C1-0F5C-9554-497123D42D23}"/>
              </a:ext>
            </a:extLst>
          </p:cNvPr>
          <p:cNvGraphicFramePr>
            <a:graphicFrameLocks noGrp="1"/>
          </p:cNvGraphicFramePr>
          <p:nvPr>
            <p:ph idx="1"/>
            <p:extLst>
              <p:ext uri="{D42A27DB-BD31-4B8C-83A1-F6EECF244321}">
                <p14:modId xmlns:p14="http://schemas.microsoft.com/office/powerpoint/2010/main" val="2064260917"/>
              </p:ext>
            </p:extLst>
          </p:nvPr>
        </p:nvGraphicFramePr>
        <p:xfrm>
          <a:off x="1143000" y="2338016"/>
          <a:ext cx="9906000" cy="356113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837185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64291-0621-69C7-E89D-3D8A0B285408}"/>
              </a:ext>
            </a:extLst>
          </p:cNvPr>
          <p:cNvSpPr>
            <a:spLocks noGrp="1"/>
          </p:cNvSpPr>
          <p:nvPr>
            <p:ph type="title"/>
          </p:nvPr>
        </p:nvSpPr>
        <p:spPr>
          <a:xfrm>
            <a:off x="1143000" y="151906"/>
            <a:ext cx="9905999" cy="962972"/>
          </a:xfrm>
        </p:spPr>
        <p:txBody>
          <a:bodyPr/>
          <a:lstStyle/>
          <a:p>
            <a:r>
              <a:rPr lang="en-US" dirty="0"/>
              <a:t>Model Tuning - Data Augmentation</a:t>
            </a:r>
          </a:p>
        </p:txBody>
      </p:sp>
      <p:sp>
        <p:nvSpPr>
          <p:cNvPr id="3" name="Content Placeholder 2">
            <a:extLst>
              <a:ext uri="{FF2B5EF4-FFF2-40B4-BE49-F238E27FC236}">
                <a16:creationId xmlns:a16="http://schemas.microsoft.com/office/drawing/2014/main" id="{5CBEA31E-2AD2-9582-B9E8-2EF9F5DD3D31}"/>
              </a:ext>
            </a:extLst>
          </p:cNvPr>
          <p:cNvSpPr>
            <a:spLocks noGrp="1"/>
          </p:cNvSpPr>
          <p:nvPr>
            <p:ph idx="1"/>
          </p:nvPr>
        </p:nvSpPr>
        <p:spPr>
          <a:xfrm>
            <a:off x="1142999" y="1114878"/>
            <a:ext cx="9905999" cy="3567118"/>
          </a:xfrm>
        </p:spPr>
        <p:txBody>
          <a:bodyPr>
            <a:normAutofit/>
          </a:bodyPr>
          <a:lstStyle/>
          <a:p>
            <a:r>
              <a:rPr lang="en-US" sz="1800" dirty="0"/>
              <a:t>There are several ways to tune a model:</a:t>
            </a:r>
          </a:p>
          <a:p>
            <a:pPr lvl="1"/>
            <a:r>
              <a:rPr lang="en-US" sz="1600" dirty="0"/>
              <a:t>Hyperparameter Tuning</a:t>
            </a:r>
          </a:p>
          <a:p>
            <a:pPr lvl="1"/>
            <a:r>
              <a:rPr lang="en-US" sz="1600" dirty="0"/>
              <a:t>Adding/Subtracting Conv2D Layers</a:t>
            </a:r>
          </a:p>
          <a:p>
            <a:pPr lvl="1"/>
            <a:r>
              <a:rPr lang="en-US" sz="1600" dirty="0"/>
              <a:t>Normalization and Data Augmentation</a:t>
            </a:r>
          </a:p>
          <a:p>
            <a:r>
              <a:rPr lang="en-US" sz="1800" dirty="0"/>
              <a:t>Data Augmentation is training a model on the same images you trained on, except altering the image (rotating, shifting, flipping), so that the model learns different angles and rotations and not the same exact angle and pixel location </a:t>
            </a:r>
          </a:p>
          <a:p>
            <a:r>
              <a:rPr lang="en-US" sz="1800" dirty="0"/>
              <a:t>Often used in Medicine where there is lack of data/images due to Privacy concerns</a:t>
            </a:r>
          </a:p>
          <a:p>
            <a:pPr lvl="1"/>
            <a:endParaRPr lang="en-US" sz="1600" dirty="0"/>
          </a:p>
        </p:txBody>
      </p:sp>
      <p:pic>
        <p:nvPicPr>
          <p:cNvPr id="5" name="Picture 4" descr="A screenshot of a computer&#10;&#10;Description automatically generated with medium confidence">
            <a:extLst>
              <a:ext uri="{FF2B5EF4-FFF2-40B4-BE49-F238E27FC236}">
                <a16:creationId xmlns:a16="http://schemas.microsoft.com/office/drawing/2014/main" id="{642A6401-9E0C-09F8-A58A-C120900F476E}"/>
              </a:ext>
            </a:extLst>
          </p:cNvPr>
          <p:cNvPicPr>
            <a:picLocks noChangeAspect="1"/>
          </p:cNvPicPr>
          <p:nvPr/>
        </p:nvPicPr>
        <p:blipFill>
          <a:blip r:embed="rId2"/>
          <a:stretch>
            <a:fillRect/>
          </a:stretch>
        </p:blipFill>
        <p:spPr>
          <a:xfrm>
            <a:off x="1142998" y="4198490"/>
            <a:ext cx="10181475" cy="2659510"/>
          </a:xfrm>
          <a:prstGeom prst="rect">
            <a:avLst/>
          </a:prstGeom>
        </p:spPr>
      </p:pic>
    </p:spTree>
    <p:extLst>
      <p:ext uri="{BB962C8B-B14F-4D97-AF65-F5344CB8AC3E}">
        <p14:creationId xmlns:p14="http://schemas.microsoft.com/office/powerpoint/2010/main" val="36095756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F2F423-CF41-E978-16F4-DCD5E1978AEE}"/>
              </a:ext>
            </a:extLst>
          </p:cNvPr>
          <p:cNvSpPr>
            <a:spLocks noGrp="1"/>
          </p:cNvSpPr>
          <p:nvPr>
            <p:ph type="title"/>
          </p:nvPr>
        </p:nvSpPr>
        <p:spPr>
          <a:xfrm>
            <a:off x="514351" y="116238"/>
            <a:ext cx="9905999" cy="776992"/>
          </a:xfrm>
        </p:spPr>
        <p:txBody>
          <a:bodyPr/>
          <a:lstStyle/>
          <a:p>
            <a:r>
              <a:rPr lang="en-US" dirty="0"/>
              <a:t>Data Augmented Complex CNN Results</a:t>
            </a:r>
          </a:p>
        </p:txBody>
      </p:sp>
      <p:pic>
        <p:nvPicPr>
          <p:cNvPr id="7" name="Content Placeholder 6" descr="Calendar&#10;&#10;Description automatically generated">
            <a:extLst>
              <a:ext uri="{FF2B5EF4-FFF2-40B4-BE49-F238E27FC236}">
                <a16:creationId xmlns:a16="http://schemas.microsoft.com/office/drawing/2014/main" id="{82D22531-C2F6-E290-C059-ED93A91A1298}"/>
              </a:ext>
            </a:extLst>
          </p:cNvPr>
          <p:cNvPicPr>
            <a:picLocks noGrp="1" noChangeAspect="1"/>
          </p:cNvPicPr>
          <p:nvPr>
            <p:ph idx="1"/>
          </p:nvPr>
        </p:nvPicPr>
        <p:blipFill>
          <a:blip r:embed="rId2"/>
          <a:stretch>
            <a:fillRect/>
          </a:stretch>
        </p:blipFill>
        <p:spPr>
          <a:xfrm>
            <a:off x="0" y="893230"/>
            <a:ext cx="7169992" cy="2790085"/>
          </a:xfrm>
        </p:spPr>
      </p:pic>
      <p:pic>
        <p:nvPicPr>
          <p:cNvPr id="3" name="Picture 2" descr="Calendar&#10;&#10;Description automatically generated">
            <a:extLst>
              <a:ext uri="{FF2B5EF4-FFF2-40B4-BE49-F238E27FC236}">
                <a16:creationId xmlns:a16="http://schemas.microsoft.com/office/drawing/2014/main" id="{69F0E1CA-EAA3-369C-930D-34AAC5BA3528}"/>
              </a:ext>
            </a:extLst>
          </p:cNvPr>
          <p:cNvPicPr>
            <a:picLocks noChangeAspect="1"/>
          </p:cNvPicPr>
          <p:nvPr/>
        </p:nvPicPr>
        <p:blipFill>
          <a:blip r:embed="rId3"/>
          <a:stretch>
            <a:fillRect/>
          </a:stretch>
        </p:blipFill>
        <p:spPr>
          <a:xfrm>
            <a:off x="3656637" y="3812583"/>
            <a:ext cx="8535363" cy="3045417"/>
          </a:xfrm>
          <a:prstGeom prst="rect">
            <a:avLst/>
          </a:prstGeom>
        </p:spPr>
      </p:pic>
      <p:sp>
        <p:nvSpPr>
          <p:cNvPr id="4" name="Rectangle 3">
            <a:extLst>
              <a:ext uri="{FF2B5EF4-FFF2-40B4-BE49-F238E27FC236}">
                <a16:creationId xmlns:a16="http://schemas.microsoft.com/office/drawing/2014/main" id="{945CFB4A-B330-9635-BA34-A4A56CE1CB55}"/>
              </a:ext>
            </a:extLst>
          </p:cNvPr>
          <p:cNvSpPr/>
          <p:nvPr/>
        </p:nvSpPr>
        <p:spPr>
          <a:xfrm>
            <a:off x="4045058" y="2836190"/>
            <a:ext cx="666427" cy="185979"/>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91AD3E3C-ABAF-91D4-41D5-1C94EAD7AE17}"/>
              </a:ext>
            </a:extLst>
          </p:cNvPr>
          <p:cNvSpPr/>
          <p:nvPr/>
        </p:nvSpPr>
        <p:spPr>
          <a:xfrm>
            <a:off x="7924318" y="6150244"/>
            <a:ext cx="666427" cy="185979"/>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783576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BCC4D2-8BFF-4519-6100-4797D517ECA0}"/>
              </a:ext>
            </a:extLst>
          </p:cNvPr>
          <p:cNvSpPr>
            <a:spLocks noGrp="1"/>
          </p:cNvSpPr>
          <p:nvPr>
            <p:ph type="title"/>
          </p:nvPr>
        </p:nvSpPr>
        <p:spPr>
          <a:xfrm>
            <a:off x="1143000" y="547471"/>
            <a:ext cx="9905999" cy="1360898"/>
          </a:xfrm>
        </p:spPr>
        <p:txBody>
          <a:bodyPr/>
          <a:lstStyle/>
          <a:p>
            <a:r>
              <a:rPr lang="en-US" dirty="0"/>
              <a:t>Overall Results</a:t>
            </a:r>
          </a:p>
        </p:txBody>
      </p:sp>
      <p:sp>
        <p:nvSpPr>
          <p:cNvPr id="3" name="Content Placeholder 2">
            <a:extLst>
              <a:ext uri="{FF2B5EF4-FFF2-40B4-BE49-F238E27FC236}">
                <a16:creationId xmlns:a16="http://schemas.microsoft.com/office/drawing/2014/main" id="{954168FF-3C5B-3F85-894D-8E4F99C13649}"/>
              </a:ext>
            </a:extLst>
          </p:cNvPr>
          <p:cNvSpPr>
            <a:spLocks noGrp="1"/>
          </p:cNvSpPr>
          <p:nvPr>
            <p:ph idx="1"/>
          </p:nvPr>
        </p:nvSpPr>
        <p:spPr>
          <a:xfrm>
            <a:off x="1143000" y="2006562"/>
            <a:ext cx="9905999" cy="3567118"/>
          </a:xfrm>
        </p:spPr>
        <p:txBody>
          <a:bodyPr>
            <a:normAutofit fontScale="92500"/>
          </a:bodyPr>
          <a:lstStyle/>
          <a:p>
            <a:r>
              <a:rPr lang="en-US" dirty="0"/>
              <a:t>Simple CNN --- 50% </a:t>
            </a:r>
            <a:r>
              <a:rPr lang="en-US" i="1" dirty="0"/>
              <a:t>F-1 Score</a:t>
            </a:r>
            <a:r>
              <a:rPr lang="en-US" dirty="0"/>
              <a:t>, 70% </a:t>
            </a:r>
            <a:r>
              <a:rPr lang="en-US" i="1" dirty="0"/>
              <a:t>accuracy</a:t>
            </a:r>
          </a:p>
          <a:p>
            <a:r>
              <a:rPr lang="en-US" dirty="0"/>
              <a:t>Complex CNN --- 29% </a:t>
            </a:r>
            <a:r>
              <a:rPr lang="en-US" i="1" dirty="0"/>
              <a:t>F-1 Score</a:t>
            </a:r>
            <a:r>
              <a:rPr lang="en-US" dirty="0"/>
              <a:t>, 70% </a:t>
            </a:r>
            <a:r>
              <a:rPr lang="en-US" i="1" dirty="0"/>
              <a:t>accuracy</a:t>
            </a:r>
          </a:p>
          <a:p>
            <a:r>
              <a:rPr lang="en-US" dirty="0" err="1"/>
              <a:t>DataAugmented</a:t>
            </a:r>
            <a:r>
              <a:rPr lang="en-US" dirty="0"/>
              <a:t> Complex CNN --- 39% </a:t>
            </a:r>
            <a:r>
              <a:rPr lang="en-US" i="1" dirty="0"/>
              <a:t>F-1 Score</a:t>
            </a:r>
            <a:r>
              <a:rPr lang="en-US" dirty="0"/>
              <a:t>, 70% </a:t>
            </a:r>
            <a:r>
              <a:rPr lang="en-US" i="1" dirty="0"/>
              <a:t>accuracy</a:t>
            </a:r>
          </a:p>
          <a:p>
            <a:r>
              <a:rPr lang="en-US" dirty="0"/>
              <a:t>ResNet50 – 63% </a:t>
            </a:r>
            <a:r>
              <a:rPr lang="en-US" i="1" dirty="0"/>
              <a:t>F-1 Score</a:t>
            </a:r>
            <a:r>
              <a:rPr lang="en-US" dirty="0"/>
              <a:t>, 90% </a:t>
            </a:r>
            <a:r>
              <a:rPr lang="en-US" i="1" dirty="0"/>
              <a:t>accuracy</a:t>
            </a:r>
          </a:p>
          <a:p>
            <a:endParaRPr lang="en-US" dirty="0"/>
          </a:p>
          <a:p>
            <a:r>
              <a:rPr lang="en-US" sz="2600" dirty="0"/>
              <a:t>Main takeaway – </a:t>
            </a:r>
          </a:p>
          <a:p>
            <a:pPr marL="0" indent="0">
              <a:buNone/>
            </a:pPr>
            <a:r>
              <a:rPr lang="en-US" sz="2600" dirty="0"/>
              <a:t>	</a:t>
            </a:r>
            <a:r>
              <a:rPr lang="en-US" sz="2600" b="1" u="sng" dirty="0"/>
              <a:t>DO NOT </a:t>
            </a:r>
            <a:r>
              <a:rPr lang="en-US" sz="2600" dirty="0"/>
              <a:t>use my model to predict if you have COVID or not…</a:t>
            </a:r>
          </a:p>
          <a:p>
            <a:endParaRPr lang="en-US" dirty="0"/>
          </a:p>
        </p:txBody>
      </p:sp>
    </p:spTree>
    <p:extLst>
      <p:ext uri="{BB962C8B-B14F-4D97-AF65-F5344CB8AC3E}">
        <p14:creationId xmlns:p14="http://schemas.microsoft.com/office/powerpoint/2010/main" val="33985209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BCC4D2-8BFF-4519-6100-4797D517ECA0}"/>
              </a:ext>
            </a:extLst>
          </p:cNvPr>
          <p:cNvSpPr>
            <a:spLocks noGrp="1"/>
          </p:cNvSpPr>
          <p:nvPr>
            <p:ph type="title"/>
          </p:nvPr>
        </p:nvSpPr>
        <p:spPr>
          <a:xfrm>
            <a:off x="1143000" y="547471"/>
            <a:ext cx="9905999" cy="1360898"/>
          </a:xfrm>
        </p:spPr>
        <p:txBody>
          <a:bodyPr/>
          <a:lstStyle/>
          <a:p>
            <a:r>
              <a:rPr lang="en-US" dirty="0"/>
              <a:t>Ways to Improve Results</a:t>
            </a:r>
          </a:p>
        </p:txBody>
      </p:sp>
      <p:sp>
        <p:nvSpPr>
          <p:cNvPr id="3" name="Content Placeholder 2">
            <a:extLst>
              <a:ext uri="{FF2B5EF4-FFF2-40B4-BE49-F238E27FC236}">
                <a16:creationId xmlns:a16="http://schemas.microsoft.com/office/drawing/2014/main" id="{954168FF-3C5B-3F85-894D-8E4F99C13649}"/>
              </a:ext>
            </a:extLst>
          </p:cNvPr>
          <p:cNvSpPr>
            <a:spLocks noGrp="1"/>
          </p:cNvSpPr>
          <p:nvPr>
            <p:ph idx="1"/>
          </p:nvPr>
        </p:nvSpPr>
        <p:spPr>
          <a:xfrm>
            <a:off x="1143000" y="2006562"/>
            <a:ext cx="9905999" cy="3567118"/>
          </a:xfrm>
        </p:spPr>
        <p:txBody>
          <a:bodyPr>
            <a:normAutofit/>
          </a:bodyPr>
          <a:lstStyle/>
          <a:p>
            <a:r>
              <a:rPr lang="en-US" dirty="0"/>
              <a:t>Tune Hyperparameters</a:t>
            </a:r>
          </a:p>
          <a:p>
            <a:pPr lvl="1"/>
            <a:r>
              <a:rPr lang="en-US" dirty="0"/>
              <a:t>Learning Rate, Batch Size, Epochs, Pool Size, Stride Size</a:t>
            </a:r>
          </a:p>
          <a:p>
            <a:r>
              <a:rPr lang="en-US" dirty="0"/>
              <a:t>Tune Model Layer</a:t>
            </a:r>
          </a:p>
          <a:p>
            <a:pPr lvl="1"/>
            <a:r>
              <a:rPr lang="en-US" dirty="0"/>
              <a:t>Optimize Conv2D and Pooling layers, adjust strides, kernels and filters</a:t>
            </a:r>
          </a:p>
          <a:p>
            <a:r>
              <a:rPr lang="en-US" dirty="0"/>
              <a:t>Get more Data</a:t>
            </a:r>
          </a:p>
          <a:p>
            <a:pPr lvl="1"/>
            <a:r>
              <a:rPr lang="en-US" dirty="0"/>
              <a:t>Get more images than just 200 total images to train…</a:t>
            </a:r>
          </a:p>
          <a:p>
            <a:pPr lvl="1"/>
            <a:endParaRPr lang="en-US" dirty="0"/>
          </a:p>
          <a:p>
            <a:pPr lvl="1"/>
            <a:endParaRPr lang="en-US" dirty="0"/>
          </a:p>
          <a:p>
            <a:pPr lvl="1"/>
            <a:endParaRPr lang="en-US" dirty="0"/>
          </a:p>
          <a:p>
            <a:pPr lvl="1"/>
            <a:endParaRPr lang="en-US" dirty="0"/>
          </a:p>
        </p:txBody>
      </p:sp>
    </p:spTree>
    <p:extLst>
      <p:ext uri="{BB962C8B-B14F-4D97-AF65-F5344CB8AC3E}">
        <p14:creationId xmlns:p14="http://schemas.microsoft.com/office/powerpoint/2010/main" val="30372700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5CD60141-EEBD-4EC1-8E34-0344C16A18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18308" y="0"/>
            <a:ext cx="6873692" cy="6858000"/>
          </a:xfrm>
          <a:custGeom>
            <a:avLst/>
            <a:gdLst/>
            <a:ahLst/>
            <a:cxnLst/>
            <a:rect l="l" t="t" r="r" b="b"/>
            <a:pathLst>
              <a:path w="6873692" h="6858000">
                <a:moveTo>
                  <a:pt x="6010592" y="0"/>
                </a:moveTo>
                <a:lnTo>
                  <a:pt x="6873692" y="0"/>
                </a:lnTo>
                <a:lnTo>
                  <a:pt x="6873692" y="6858000"/>
                </a:lnTo>
                <a:lnTo>
                  <a:pt x="0" y="6858000"/>
                </a:lnTo>
                <a:lnTo>
                  <a:pt x="6010589" y="4"/>
                </a:lnTo>
                <a:cubicBezTo>
                  <a:pt x="6010589" y="3"/>
                  <a:pt x="6010590" y="3"/>
                  <a:pt x="6010590" y="2"/>
                </a:cubicBezTo>
                <a:lnTo>
                  <a:pt x="6010592" y="0"/>
                </a:lnTo>
                <a:close/>
              </a:path>
            </a:pathLst>
          </a:cu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cxnSp>
        <p:nvCxnSpPr>
          <p:cNvPr id="10" name="Straight Connector 9">
            <a:extLst>
              <a:ext uri="{FF2B5EF4-FFF2-40B4-BE49-F238E27FC236}">
                <a16:creationId xmlns:a16="http://schemas.microsoft.com/office/drawing/2014/main" id="{4C75A547-BCD1-42BE-966E-53CA0AB9316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88357" y="5151666"/>
            <a:ext cx="982254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00C04237-153A-4A4F-A7E9-6926B66F84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Video 3">
            <a:extLst>
              <a:ext uri="{FF2B5EF4-FFF2-40B4-BE49-F238E27FC236}">
                <a16:creationId xmlns:a16="http://schemas.microsoft.com/office/drawing/2014/main" id="{55F66DBB-234C-E631-BC47-D9A75F93C9C9}"/>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1" b="283"/>
          <a:stretch/>
        </p:blipFill>
        <p:spPr>
          <a:xfrm>
            <a:off x="20" y="-3"/>
            <a:ext cx="12191980" cy="6858001"/>
          </a:xfrm>
          <a:prstGeom prst="rect">
            <a:avLst/>
          </a:prstGeom>
        </p:spPr>
      </p:pic>
      <p:sp>
        <p:nvSpPr>
          <p:cNvPr id="14" name="Freeform: Shape 13">
            <a:extLst>
              <a:ext uri="{FF2B5EF4-FFF2-40B4-BE49-F238E27FC236}">
                <a16:creationId xmlns:a16="http://schemas.microsoft.com/office/drawing/2014/main" id="{D19975AA-D532-4570-9193-6482D3F223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flipV="1">
            <a:off x="2235450" y="-2235450"/>
            <a:ext cx="6858000" cy="11328901"/>
          </a:xfrm>
          <a:custGeom>
            <a:avLst/>
            <a:gdLst>
              <a:gd name="connsiteX0" fmla="*/ 0 w 6858000"/>
              <a:gd name="connsiteY0" fmla="*/ 2229335 h 11328901"/>
              <a:gd name="connsiteX1" fmla="*/ 0 w 6858000"/>
              <a:gd name="connsiteY1" fmla="*/ 0 h 11328901"/>
              <a:gd name="connsiteX2" fmla="*/ 6858000 w 6858000"/>
              <a:gd name="connsiteY2" fmla="*/ 6010593 h 11328901"/>
              <a:gd name="connsiteX3" fmla="*/ 6858000 w 6858000"/>
              <a:gd name="connsiteY3" fmla="*/ 6052915 h 11328901"/>
              <a:gd name="connsiteX4" fmla="*/ 6858000 w 6858000"/>
              <a:gd name="connsiteY4" fmla="*/ 6052915 h 11328901"/>
              <a:gd name="connsiteX5" fmla="*/ 6858000 w 6858000"/>
              <a:gd name="connsiteY5" fmla="*/ 9053844 h 11328901"/>
              <a:gd name="connsiteX6" fmla="*/ 6858000 w 6858000"/>
              <a:gd name="connsiteY6" fmla="*/ 11328901 h 11328901"/>
              <a:gd name="connsiteX7" fmla="*/ 1 w 6858000"/>
              <a:gd name="connsiteY7" fmla="*/ 11328901 h 11328901"/>
              <a:gd name="connsiteX8" fmla="*/ 1 w 6858000"/>
              <a:gd name="connsiteY8" fmla="*/ 9359065 h 11328901"/>
              <a:gd name="connsiteX9" fmla="*/ 0 w 6858000"/>
              <a:gd name="connsiteY9" fmla="*/ 9359065 h 11328901"/>
              <a:gd name="connsiteX10" fmla="*/ 0 w 6858000"/>
              <a:gd name="connsiteY10" fmla="*/ 6535740 h 11328901"/>
              <a:gd name="connsiteX11" fmla="*/ 1 w 6858000"/>
              <a:gd name="connsiteY11" fmla="*/ 6535740 h 11328901"/>
              <a:gd name="connsiteX12" fmla="*/ 1 w 6858000"/>
              <a:gd name="connsiteY12" fmla="*/ 2229336 h 11328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58000" h="11328901">
                <a:moveTo>
                  <a:pt x="0" y="2229335"/>
                </a:moveTo>
                <a:lnTo>
                  <a:pt x="0" y="0"/>
                </a:lnTo>
                <a:lnTo>
                  <a:pt x="6858000" y="6010593"/>
                </a:lnTo>
                <a:lnTo>
                  <a:pt x="6858000" y="6052915"/>
                </a:lnTo>
                <a:lnTo>
                  <a:pt x="6858000" y="6052915"/>
                </a:lnTo>
                <a:lnTo>
                  <a:pt x="6858000" y="9053844"/>
                </a:lnTo>
                <a:lnTo>
                  <a:pt x="6858000" y="11328901"/>
                </a:lnTo>
                <a:lnTo>
                  <a:pt x="1" y="11328901"/>
                </a:lnTo>
                <a:lnTo>
                  <a:pt x="1" y="9359065"/>
                </a:lnTo>
                <a:lnTo>
                  <a:pt x="0" y="9359065"/>
                </a:lnTo>
                <a:lnTo>
                  <a:pt x="0" y="6535740"/>
                </a:lnTo>
                <a:lnTo>
                  <a:pt x="1" y="6535740"/>
                </a:lnTo>
                <a:lnTo>
                  <a:pt x="1" y="2229336"/>
                </a:lnTo>
                <a:close/>
              </a:path>
            </a:pathLst>
          </a:custGeom>
          <a:solidFill>
            <a:srgbClr val="0000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D7CA8974-7BA7-4828-89E2-6DAD7353BC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23854" y="1544347"/>
            <a:ext cx="4676439" cy="5313651"/>
          </a:xfrm>
          <a:custGeom>
            <a:avLst/>
            <a:gdLst>
              <a:gd name="connsiteX0" fmla="*/ 6846874 w 6846874"/>
              <a:gd name="connsiteY0" fmla="*/ 3021586 h 3021586"/>
              <a:gd name="connsiteX1" fmla="*/ 0 w 6846874"/>
              <a:gd name="connsiteY1" fmla="*/ 3021585 h 3021586"/>
              <a:gd name="connsiteX2" fmla="*/ 3399286 w 6846874"/>
              <a:gd name="connsiteY2" fmla="*/ 0 h 3021586"/>
              <a:gd name="connsiteX0" fmla="*/ 6846874 w 6846874"/>
              <a:gd name="connsiteY0" fmla="*/ 3016405 h 3016405"/>
              <a:gd name="connsiteX1" fmla="*/ 0 w 6846874"/>
              <a:gd name="connsiteY1" fmla="*/ 3016404 h 3016405"/>
              <a:gd name="connsiteX2" fmla="*/ 3425190 w 6846874"/>
              <a:gd name="connsiteY2" fmla="*/ 0 h 3016405"/>
              <a:gd name="connsiteX3" fmla="*/ 6846874 w 6846874"/>
              <a:gd name="connsiteY3" fmla="*/ 3016405 h 3016405"/>
              <a:gd name="connsiteX0" fmla="*/ 6846874 w 6846874"/>
              <a:gd name="connsiteY0" fmla="*/ 3055286 h 3055286"/>
              <a:gd name="connsiteX1" fmla="*/ 0 w 6846874"/>
              <a:gd name="connsiteY1" fmla="*/ 3055285 h 3055286"/>
              <a:gd name="connsiteX2" fmla="*/ 3425190 w 6846874"/>
              <a:gd name="connsiteY2" fmla="*/ 0 h 3055286"/>
              <a:gd name="connsiteX3" fmla="*/ 6846874 w 6846874"/>
              <a:gd name="connsiteY3" fmla="*/ 3055286 h 3055286"/>
              <a:gd name="connsiteX0" fmla="*/ 6846874 w 6846874"/>
              <a:gd name="connsiteY0" fmla="*/ 5422604 h 5422604"/>
              <a:gd name="connsiteX1" fmla="*/ 0 w 6846874"/>
              <a:gd name="connsiteY1" fmla="*/ 5422603 h 5422604"/>
              <a:gd name="connsiteX2" fmla="*/ 6839561 w 6846874"/>
              <a:gd name="connsiteY2" fmla="*/ 0 h 5422604"/>
              <a:gd name="connsiteX3" fmla="*/ 6846874 w 6846874"/>
              <a:gd name="connsiteY3" fmla="*/ 5422604 h 5422604"/>
            </a:gdLst>
            <a:ahLst/>
            <a:cxnLst>
              <a:cxn ang="0">
                <a:pos x="connsiteX0" y="connsiteY0"/>
              </a:cxn>
              <a:cxn ang="0">
                <a:pos x="connsiteX1" y="connsiteY1"/>
              </a:cxn>
              <a:cxn ang="0">
                <a:pos x="connsiteX2" y="connsiteY2"/>
              </a:cxn>
              <a:cxn ang="0">
                <a:pos x="connsiteX3" y="connsiteY3"/>
              </a:cxn>
            </a:cxnLst>
            <a:rect l="l" t="t" r="r" b="b"/>
            <a:pathLst>
              <a:path w="6846874" h="5422604">
                <a:moveTo>
                  <a:pt x="6846874" y="5422604"/>
                </a:moveTo>
                <a:lnTo>
                  <a:pt x="0" y="5422603"/>
                </a:lnTo>
                <a:lnTo>
                  <a:pt x="6839561" y="0"/>
                </a:lnTo>
                <a:cubicBezTo>
                  <a:pt x="6841999" y="1807535"/>
                  <a:pt x="6844436" y="3615069"/>
                  <a:pt x="6846874" y="5422604"/>
                </a:cubicBezTo>
                <a:close/>
              </a:path>
            </a:pathLst>
          </a:custGeom>
          <a:solidFill>
            <a:schemeClr val="bg2">
              <a:alpha val="6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0386F2F2-F5A8-9605-EA98-656BB733F084}"/>
              </a:ext>
            </a:extLst>
          </p:cNvPr>
          <p:cNvSpPr>
            <a:spLocks noGrp="1"/>
          </p:cNvSpPr>
          <p:nvPr>
            <p:ph type="title"/>
          </p:nvPr>
        </p:nvSpPr>
        <p:spPr>
          <a:xfrm>
            <a:off x="1143001" y="1181101"/>
            <a:ext cx="6657108" cy="2832404"/>
          </a:xfrm>
        </p:spPr>
        <p:txBody>
          <a:bodyPr vert="horz" lIns="91440" tIns="45720" rIns="91440" bIns="45720" rtlCol="0" anchor="t">
            <a:normAutofit/>
          </a:bodyPr>
          <a:lstStyle/>
          <a:p>
            <a:pPr algn="l"/>
            <a:r>
              <a:rPr lang="en-US" sz="4800" cap="all" spc="300" dirty="0">
                <a:solidFill>
                  <a:srgbClr val="FFFFFF"/>
                </a:solidFill>
              </a:rPr>
              <a:t>Questions?</a:t>
            </a:r>
          </a:p>
        </p:txBody>
      </p:sp>
    </p:spTree>
    <p:extLst>
      <p:ext uri="{BB962C8B-B14F-4D97-AF65-F5344CB8AC3E}">
        <p14:creationId xmlns:p14="http://schemas.microsoft.com/office/powerpoint/2010/main" val="280338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17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0">
                <p:cTn id="12" repeatCount="indefinite" fill="hold" display="0">
                  <p:stCondLst>
                    <p:cond delay="indefinite"/>
                  </p:stCondLst>
                </p:cTn>
                <p:tgtEl>
                  <p:spTgt spid="4"/>
                </p:tgtEl>
              </p:cMediaNode>
            </p:vide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57AB7F-525E-52F0-B97A-4BE99E258D2B}"/>
              </a:ext>
            </a:extLst>
          </p:cNvPr>
          <p:cNvSpPr>
            <a:spLocks noGrp="1"/>
          </p:cNvSpPr>
          <p:nvPr>
            <p:ph type="title"/>
          </p:nvPr>
        </p:nvSpPr>
        <p:spPr/>
        <p:txBody>
          <a:bodyPr/>
          <a:lstStyle/>
          <a:p>
            <a:r>
              <a:rPr lang="en-US" dirty="0"/>
              <a:t>Appendix/Citations</a:t>
            </a:r>
          </a:p>
        </p:txBody>
      </p:sp>
      <p:sp>
        <p:nvSpPr>
          <p:cNvPr id="3" name="Content Placeholder 2">
            <a:extLst>
              <a:ext uri="{FF2B5EF4-FFF2-40B4-BE49-F238E27FC236}">
                <a16:creationId xmlns:a16="http://schemas.microsoft.com/office/drawing/2014/main" id="{AB994040-9699-73DE-25F7-3EF9288DD1F9}"/>
              </a:ext>
            </a:extLst>
          </p:cNvPr>
          <p:cNvSpPr>
            <a:spLocks noGrp="1"/>
          </p:cNvSpPr>
          <p:nvPr>
            <p:ph idx="1"/>
          </p:nvPr>
        </p:nvSpPr>
        <p:spPr/>
        <p:txBody>
          <a:bodyPr>
            <a:normAutofit fontScale="85000" lnSpcReduction="10000"/>
          </a:bodyPr>
          <a:lstStyle/>
          <a:p>
            <a:r>
              <a:rPr lang="en-US" b="0" i="0" dirty="0" err="1">
                <a:effectLst/>
                <a:latin typeface="IBM Plex Sans" panose="020F0502020204030204" pitchFamily="34" charset="0"/>
              </a:rPr>
              <a:t>Mainuzzaman</a:t>
            </a:r>
            <a:r>
              <a:rPr lang="en-US" b="0" i="0" dirty="0">
                <a:effectLst/>
                <a:latin typeface="IBM Plex Sans" panose="020F0502020204030204" pitchFamily="34" charset="0"/>
              </a:rPr>
              <a:t> </a:t>
            </a:r>
            <a:r>
              <a:rPr lang="en-US" b="0" i="0" dirty="0" err="1">
                <a:effectLst/>
                <a:latin typeface="IBM Plex Sans" panose="020F0502020204030204" pitchFamily="34" charset="0"/>
              </a:rPr>
              <a:t>Mahin</a:t>
            </a:r>
            <a:r>
              <a:rPr lang="en-US" b="0" i="0" dirty="0">
                <a:effectLst/>
                <a:latin typeface="IBM Plex Sans" panose="020F0502020204030204" pitchFamily="34" charset="0"/>
              </a:rPr>
              <a:t>, Sajid </a:t>
            </a:r>
            <a:r>
              <a:rPr lang="en-US" b="0" i="0" dirty="0" err="1">
                <a:effectLst/>
                <a:latin typeface="IBM Plex Sans" panose="020F0502020204030204" pitchFamily="34" charset="0"/>
              </a:rPr>
              <a:t>Tonmoy</a:t>
            </a:r>
            <a:r>
              <a:rPr lang="en-US" b="0" i="0" dirty="0">
                <a:effectLst/>
                <a:latin typeface="IBM Plex Sans" panose="020F0502020204030204" pitchFamily="34" charset="0"/>
              </a:rPr>
              <a:t>, </a:t>
            </a:r>
            <a:r>
              <a:rPr lang="en-US" b="0" i="0" dirty="0" err="1">
                <a:effectLst/>
                <a:latin typeface="IBM Plex Sans" panose="020F0502020204030204" pitchFamily="34" charset="0"/>
              </a:rPr>
              <a:t>Rufaed</a:t>
            </a:r>
            <a:r>
              <a:rPr lang="en-US" b="0" i="0" dirty="0">
                <a:effectLst/>
                <a:latin typeface="IBM Plex Sans" panose="020F0502020204030204" pitchFamily="34" charset="0"/>
              </a:rPr>
              <a:t> Islam, </a:t>
            </a:r>
            <a:r>
              <a:rPr lang="en-US" b="0" i="0" dirty="0" err="1">
                <a:effectLst/>
                <a:latin typeface="IBM Plex Sans" panose="020F0502020204030204" pitchFamily="34" charset="0"/>
              </a:rPr>
              <a:t>Tahia</a:t>
            </a:r>
            <a:r>
              <a:rPr lang="en-US" b="0" i="0" dirty="0">
                <a:effectLst/>
                <a:latin typeface="IBM Plex Sans" panose="020F0502020204030204" pitchFamily="34" charset="0"/>
              </a:rPr>
              <a:t> </a:t>
            </a:r>
            <a:r>
              <a:rPr lang="en-US" b="0" i="0" dirty="0" err="1">
                <a:effectLst/>
                <a:latin typeface="IBM Plex Sans" panose="020F0502020204030204" pitchFamily="34" charset="0"/>
              </a:rPr>
              <a:t>Tazin</a:t>
            </a:r>
            <a:r>
              <a:rPr lang="en-US" b="0" i="0" dirty="0">
                <a:effectLst/>
                <a:latin typeface="IBM Plex Sans" panose="020F0502020204030204" pitchFamily="34" charset="0"/>
              </a:rPr>
              <a:t>, Mohammad </a:t>
            </a:r>
            <a:r>
              <a:rPr lang="en-US" b="0" i="0" dirty="0" err="1">
                <a:effectLst/>
                <a:latin typeface="IBM Plex Sans" panose="020F0502020204030204" pitchFamily="34" charset="0"/>
              </a:rPr>
              <a:t>Monirujjaman</a:t>
            </a:r>
            <a:r>
              <a:rPr lang="en-US" b="0" i="0" dirty="0">
                <a:effectLst/>
                <a:latin typeface="IBM Plex Sans" panose="020F0502020204030204" pitchFamily="34" charset="0"/>
              </a:rPr>
              <a:t> Khan, Sami </a:t>
            </a:r>
            <a:r>
              <a:rPr lang="en-US" b="0" i="0" dirty="0" err="1">
                <a:effectLst/>
                <a:latin typeface="IBM Plex Sans" panose="020F0502020204030204" pitchFamily="34" charset="0"/>
              </a:rPr>
              <a:t>Bourouis</a:t>
            </a:r>
            <a:r>
              <a:rPr lang="en-US" b="0" i="0" dirty="0">
                <a:effectLst/>
                <a:latin typeface="IBM Plex Sans" panose="020F0502020204030204" pitchFamily="34" charset="0"/>
              </a:rPr>
              <a:t>, "Classification of COVID-19 and Pneumonia Using Deep Transfer Learning", </a:t>
            </a:r>
            <a:r>
              <a:rPr lang="en-US" b="0" i="1" dirty="0">
                <a:effectLst/>
                <a:latin typeface="IBM Plex Sans" panose="020F0502020204030204" pitchFamily="34" charset="0"/>
              </a:rPr>
              <a:t>Journal of Healthcare Engineering</a:t>
            </a:r>
            <a:r>
              <a:rPr lang="en-US" b="0" i="0" dirty="0">
                <a:effectLst/>
                <a:latin typeface="IBM Plex Sans" panose="020F0502020204030204" pitchFamily="34" charset="0"/>
              </a:rPr>
              <a:t>, vol. 2021, Article ID 3514821, 11 pages, 2021. </a:t>
            </a:r>
            <a:r>
              <a:rPr lang="en-US" b="0" i="0" dirty="0">
                <a:effectLst/>
                <a:latin typeface="IBM Plex Sans" panose="020F0502020204030204" pitchFamily="34" charset="0"/>
                <a:hlinkClick r:id="rId2">
                  <a:extLst>
                    <a:ext uri="{A12FA001-AC4F-418D-AE19-62706E023703}">
                      <ahyp:hlinkClr xmlns:ahyp="http://schemas.microsoft.com/office/drawing/2018/hyperlinkcolor" val="tx"/>
                    </a:ext>
                  </a:extLst>
                </a:hlinkClick>
              </a:rPr>
              <a:t>https://doi.org/10.1155/2021/3514821</a:t>
            </a:r>
            <a:endParaRPr lang="en-US" b="0" i="0" dirty="0">
              <a:effectLst/>
              <a:latin typeface="IBM Plex Sans" panose="020F0502020204030204" pitchFamily="34" charset="0"/>
            </a:endParaRPr>
          </a:p>
          <a:p>
            <a:r>
              <a:rPr lang="en-US" dirty="0"/>
              <a:t>Dina M. Ibrahim, Nada M. </a:t>
            </a:r>
            <a:r>
              <a:rPr lang="en-US" dirty="0" err="1"/>
              <a:t>Elshennawy</a:t>
            </a:r>
            <a:r>
              <a:rPr lang="en-US" dirty="0"/>
              <a:t>, </a:t>
            </a:r>
            <a:r>
              <a:rPr lang="en-US" dirty="0" err="1"/>
              <a:t>Aamany</a:t>
            </a:r>
            <a:r>
              <a:rPr lang="en-US" dirty="0"/>
              <a:t> M. </a:t>
            </a:r>
            <a:r>
              <a:rPr lang="en-US" dirty="0" err="1"/>
              <a:t>Sarhan</a:t>
            </a:r>
            <a:r>
              <a:rPr lang="en-US" dirty="0"/>
              <a:t>, “Deep-chest: Multi-classification deep learning model for diagnosing COVID-19, pneumonia and lung cancer chest diseases”, </a:t>
            </a:r>
            <a:r>
              <a:rPr lang="en-US" i="1" dirty="0"/>
              <a:t>Computers in Biology and Medicine, Volume 132, 2021</a:t>
            </a:r>
            <a:r>
              <a:rPr lang="en-US" dirty="0"/>
              <a:t>. https://</a:t>
            </a:r>
            <a:r>
              <a:rPr lang="en-US" dirty="0" err="1"/>
              <a:t>doi.org</a:t>
            </a:r>
            <a:r>
              <a:rPr lang="en-US" dirty="0"/>
              <a:t>/10.1016/j.compbiomed.2021.10438</a:t>
            </a:r>
          </a:p>
          <a:p>
            <a:r>
              <a:rPr lang="en-US" b="0" i="0" dirty="0">
                <a:effectLst/>
                <a:latin typeface="IBM Plex Sans" panose="020B0503050203000203" pitchFamily="34" charset="0"/>
              </a:rPr>
              <a:t>Vijay Kumar, Anis </a:t>
            </a:r>
            <a:r>
              <a:rPr lang="en-US" b="0" i="0" dirty="0" err="1">
                <a:effectLst/>
                <a:latin typeface="IBM Plex Sans" panose="020B0503050203000203" pitchFamily="34" charset="0"/>
              </a:rPr>
              <a:t>Zarrad</a:t>
            </a:r>
            <a:r>
              <a:rPr lang="en-US" b="0" i="0" dirty="0">
                <a:effectLst/>
                <a:latin typeface="IBM Plex Sans" panose="020B0503050203000203" pitchFamily="34" charset="0"/>
              </a:rPr>
              <a:t>, Rahul Gupta, Omar </a:t>
            </a:r>
            <a:r>
              <a:rPr lang="en-US" b="0" i="0" dirty="0" err="1">
                <a:effectLst/>
                <a:latin typeface="IBM Plex Sans" panose="020B0503050203000203" pitchFamily="34" charset="0"/>
              </a:rPr>
              <a:t>Cheikhrouhou</a:t>
            </a:r>
            <a:r>
              <a:rPr lang="en-US" b="0" i="0" dirty="0">
                <a:effectLst/>
                <a:latin typeface="IBM Plex Sans" panose="020B0503050203000203" pitchFamily="34" charset="0"/>
              </a:rPr>
              <a:t>, "COV-DLS: Prediction of COVID-19 from X-Rays Using Enhanced Deep Transfer Learning Techniques", </a:t>
            </a:r>
            <a:r>
              <a:rPr lang="en-US" b="0" i="1" dirty="0">
                <a:effectLst/>
                <a:latin typeface="IBM Plex Sans" panose="020B0503050203000203" pitchFamily="34" charset="0"/>
              </a:rPr>
              <a:t>Journal of Healthcare Engineering</a:t>
            </a:r>
            <a:r>
              <a:rPr lang="en-US" b="0" i="0" dirty="0">
                <a:effectLst/>
                <a:latin typeface="IBM Plex Sans" panose="020B0503050203000203" pitchFamily="34" charset="0"/>
              </a:rPr>
              <a:t>, vol. 2022, Article ID 6216273, 13 pages, 2022. https://</a:t>
            </a:r>
            <a:r>
              <a:rPr lang="en-US" b="0" i="0" dirty="0" err="1">
                <a:effectLst/>
                <a:latin typeface="IBM Plex Sans" panose="020B0503050203000203" pitchFamily="34" charset="0"/>
              </a:rPr>
              <a:t>doi.org</a:t>
            </a:r>
            <a:r>
              <a:rPr lang="en-US" b="0" i="0" dirty="0">
                <a:effectLst/>
                <a:latin typeface="IBM Plex Sans" panose="020B0503050203000203" pitchFamily="34" charset="0"/>
              </a:rPr>
              <a:t>/10.1155/2022/6216273</a:t>
            </a:r>
            <a:endParaRPr lang="en-US" dirty="0"/>
          </a:p>
        </p:txBody>
      </p:sp>
    </p:spTree>
    <p:extLst>
      <p:ext uri="{BB962C8B-B14F-4D97-AF65-F5344CB8AC3E}">
        <p14:creationId xmlns:p14="http://schemas.microsoft.com/office/powerpoint/2010/main" val="10131391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54F20867-41B0-484D-9DA7-0FC742D31A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2712B839-088B-4F97-96A4-6FAA8E3D1D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73870" y="-2"/>
            <a:ext cx="8239927" cy="6858000"/>
          </a:xfrm>
          <a:custGeom>
            <a:avLst/>
            <a:gdLst>
              <a:gd name="connsiteX0" fmla="*/ 6010593 w 8239927"/>
              <a:gd name="connsiteY0" fmla="*/ 0 h 6858000"/>
              <a:gd name="connsiteX1" fmla="*/ 8239927 w 8239927"/>
              <a:gd name="connsiteY1" fmla="*/ 0 h 6858000"/>
              <a:gd name="connsiteX2" fmla="*/ 2229335 w 8239927"/>
              <a:gd name="connsiteY2" fmla="*/ 6858000 h 6858000"/>
              <a:gd name="connsiteX3" fmla="*/ 0 w 823992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8239927" h="6858000">
                <a:moveTo>
                  <a:pt x="6010593" y="0"/>
                </a:moveTo>
                <a:lnTo>
                  <a:pt x="8239927" y="0"/>
                </a:lnTo>
                <a:lnTo>
                  <a:pt x="2229335" y="6858000"/>
                </a:lnTo>
                <a:lnTo>
                  <a:pt x="0" y="6858000"/>
                </a:lnTo>
                <a:close/>
              </a:path>
            </a:pathLst>
          </a:cu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789BAF08-0AD0-4642-9767-4D53853C59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9527" y="0"/>
            <a:ext cx="6899617" cy="6858000"/>
          </a:xfrm>
          <a:custGeom>
            <a:avLst/>
            <a:gdLst>
              <a:gd name="connsiteX0" fmla="*/ 6010592 w 6899617"/>
              <a:gd name="connsiteY0" fmla="*/ 0 h 6858000"/>
              <a:gd name="connsiteX1" fmla="*/ 6036517 w 6899617"/>
              <a:gd name="connsiteY1" fmla="*/ 0 h 6858000"/>
              <a:gd name="connsiteX2" fmla="*/ 6899617 w 6899617"/>
              <a:gd name="connsiteY2" fmla="*/ 0 h 6858000"/>
              <a:gd name="connsiteX3" fmla="*/ 6899617 w 6899617"/>
              <a:gd name="connsiteY3" fmla="*/ 1529274 h 6858000"/>
              <a:gd name="connsiteX4" fmla="*/ 6899617 w 6899617"/>
              <a:gd name="connsiteY4" fmla="*/ 6858000 h 6858000"/>
              <a:gd name="connsiteX5" fmla="*/ 2229334 w 6899617"/>
              <a:gd name="connsiteY5" fmla="*/ 6858000 h 6858000"/>
              <a:gd name="connsiteX6" fmla="*/ 25925 w 6899617"/>
              <a:gd name="connsiteY6" fmla="*/ 6858000 h 6858000"/>
              <a:gd name="connsiteX7" fmla="*/ 0 w 6899617"/>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99617" h="6858000">
                <a:moveTo>
                  <a:pt x="6010592" y="0"/>
                </a:moveTo>
                <a:lnTo>
                  <a:pt x="6036517" y="0"/>
                </a:lnTo>
                <a:lnTo>
                  <a:pt x="6899617" y="0"/>
                </a:lnTo>
                <a:lnTo>
                  <a:pt x="6899617" y="1529274"/>
                </a:lnTo>
                <a:lnTo>
                  <a:pt x="6899617" y="6858000"/>
                </a:lnTo>
                <a:lnTo>
                  <a:pt x="2229334" y="6858000"/>
                </a:lnTo>
                <a:lnTo>
                  <a:pt x="25925" y="6858000"/>
                </a:lnTo>
                <a:lnTo>
                  <a:pt x="0" y="6858000"/>
                </a:lnTo>
                <a:close/>
              </a:path>
            </a:pathLst>
          </a:cu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FE4F4418-1F4D-A024-9E1E-2CDA8134D1C2}"/>
              </a:ext>
            </a:extLst>
          </p:cNvPr>
          <p:cNvSpPr>
            <a:spLocks noGrp="1"/>
          </p:cNvSpPr>
          <p:nvPr>
            <p:ph type="title"/>
          </p:nvPr>
        </p:nvSpPr>
        <p:spPr>
          <a:xfrm>
            <a:off x="149710" y="887224"/>
            <a:ext cx="5946290" cy="1360898"/>
          </a:xfrm>
        </p:spPr>
        <p:txBody>
          <a:bodyPr>
            <a:normAutofit/>
          </a:bodyPr>
          <a:lstStyle/>
          <a:p>
            <a:r>
              <a:rPr lang="en-US" dirty="0"/>
              <a:t>The problem</a:t>
            </a:r>
          </a:p>
        </p:txBody>
      </p:sp>
      <p:sp>
        <p:nvSpPr>
          <p:cNvPr id="3" name="Content Placeholder 2">
            <a:extLst>
              <a:ext uri="{FF2B5EF4-FFF2-40B4-BE49-F238E27FC236}">
                <a16:creationId xmlns:a16="http://schemas.microsoft.com/office/drawing/2014/main" id="{D151723E-E0CE-6C0F-99CD-17CCAFA205DA}"/>
              </a:ext>
            </a:extLst>
          </p:cNvPr>
          <p:cNvSpPr>
            <a:spLocks noGrp="1"/>
          </p:cNvSpPr>
          <p:nvPr>
            <p:ph idx="1"/>
          </p:nvPr>
        </p:nvSpPr>
        <p:spPr>
          <a:xfrm>
            <a:off x="149712" y="2346315"/>
            <a:ext cx="3518062" cy="3840172"/>
          </a:xfrm>
        </p:spPr>
        <p:txBody>
          <a:bodyPr>
            <a:normAutofit/>
          </a:bodyPr>
          <a:lstStyle/>
          <a:p>
            <a:r>
              <a:rPr lang="en-US" b="0" i="0" dirty="0">
                <a:effectLst/>
                <a:latin typeface="Roboto" panose="020F0502020204030204" pitchFamily="34" charset="0"/>
                <a:hlinkClick r:id="rId2"/>
              </a:rPr>
              <a:t>https://www.kaggle.com/datasets/pranavraikokte/covid19-image-dataset</a:t>
            </a:r>
            <a:endParaRPr lang="en-US" b="0" i="0" dirty="0">
              <a:effectLst/>
              <a:latin typeface="Roboto" panose="020F0502020204030204" pitchFamily="34" charset="0"/>
            </a:endParaRPr>
          </a:p>
          <a:p>
            <a:r>
              <a:rPr lang="en-US" dirty="0"/>
              <a:t>Can we take X-Ray images and classify them as:</a:t>
            </a:r>
          </a:p>
          <a:p>
            <a:pPr lvl="1"/>
            <a:r>
              <a:rPr lang="en-US" dirty="0"/>
              <a:t>   COVID-19</a:t>
            </a:r>
          </a:p>
          <a:p>
            <a:pPr lvl="1"/>
            <a:r>
              <a:rPr lang="en-US" dirty="0"/>
              <a:t>   Pneumonia</a:t>
            </a:r>
          </a:p>
          <a:p>
            <a:pPr lvl="1"/>
            <a:r>
              <a:rPr lang="en-US" dirty="0"/>
              <a:t>   No Illness</a:t>
            </a:r>
          </a:p>
        </p:txBody>
      </p:sp>
      <p:pic>
        <p:nvPicPr>
          <p:cNvPr id="5" name="Picture 4" descr="Graphical user interface, text, application, email&#10;&#10;Description automatically generated">
            <a:extLst>
              <a:ext uri="{FF2B5EF4-FFF2-40B4-BE49-F238E27FC236}">
                <a16:creationId xmlns:a16="http://schemas.microsoft.com/office/drawing/2014/main" id="{44DD8596-E39E-BF44-2229-800CDCE752DC}"/>
              </a:ext>
            </a:extLst>
          </p:cNvPr>
          <p:cNvPicPr>
            <a:picLocks noChangeAspect="1"/>
          </p:cNvPicPr>
          <p:nvPr/>
        </p:nvPicPr>
        <p:blipFill>
          <a:blip r:embed="rId3"/>
          <a:stretch>
            <a:fillRect/>
          </a:stretch>
        </p:blipFill>
        <p:spPr>
          <a:xfrm>
            <a:off x="3879578" y="1039387"/>
            <a:ext cx="8100617" cy="4475589"/>
          </a:xfrm>
          <a:prstGeom prst="rect">
            <a:avLst/>
          </a:prstGeom>
          <a:ln>
            <a:solidFill>
              <a:schemeClr val="accent1"/>
            </a:solidFill>
          </a:ln>
        </p:spPr>
      </p:pic>
    </p:spTree>
    <p:extLst>
      <p:ext uri="{BB962C8B-B14F-4D97-AF65-F5344CB8AC3E}">
        <p14:creationId xmlns:p14="http://schemas.microsoft.com/office/powerpoint/2010/main" val="4477224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E7F96E-FA01-7C93-5740-8530F0808474}"/>
              </a:ext>
            </a:extLst>
          </p:cNvPr>
          <p:cNvSpPr>
            <a:spLocks noGrp="1"/>
          </p:cNvSpPr>
          <p:nvPr>
            <p:ph type="title"/>
          </p:nvPr>
        </p:nvSpPr>
        <p:spPr/>
        <p:txBody>
          <a:bodyPr/>
          <a:lstStyle/>
          <a:p>
            <a:r>
              <a:rPr lang="en-US" dirty="0"/>
              <a:t>The data</a:t>
            </a:r>
          </a:p>
        </p:txBody>
      </p:sp>
      <p:sp>
        <p:nvSpPr>
          <p:cNvPr id="3" name="Content Placeholder 2">
            <a:extLst>
              <a:ext uri="{FF2B5EF4-FFF2-40B4-BE49-F238E27FC236}">
                <a16:creationId xmlns:a16="http://schemas.microsoft.com/office/drawing/2014/main" id="{0BE247B3-AFD9-AA5D-F6A2-2585C9E8D902}"/>
              </a:ext>
            </a:extLst>
          </p:cNvPr>
          <p:cNvSpPr>
            <a:spLocks noGrp="1"/>
          </p:cNvSpPr>
          <p:nvPr>
            <p:ph idx="1"/>
          </p:nvPr>
        </p:nvSpPr>
        <p:spPr/>
        <p:txBody>
          <a:bodyPr>
            <a:normAutofit/>
          </a:bodyPr>
          <a:lstStyle/>
          <a:p>
            <a:r>
              <a:rPr lang="en-US" u="sng" dirty="0"/>
              <a:t>Training Set </a:t>
            </a:r>
            <a:r>
              <a:rPr lang="en-US" dirty="0"/>
              <a:t>– 251 Images</a:t>
            </a:r>
          </a:p>
          <a:p>
            <a:pPr lvl="1"/>
            <a:r>
              <a:rPr lang="en-US" sz="1600" dirty="0"/>
              <a:t>   COVID -19– 111 images</a:t>
            </a:r>
          </a:p>
          <a:p>
            <a:pPr lvl="1"/>
            <a:r>
              <a:rPr lang="en-US" sz="1600" dirty="0"/>
              <a:t>   Pneumonia – 70 images</a:t>
            </a:r>
          </a:p>
          <a:p>
            <a:pPr lvl="1"/>
            <a:r>
              <a:rPr lang="en-US" sz="1600" dirty="0"/>
              <a:t>   No Illness –70 images</a:t>
            </a:r>
          </a:p>
          <a:p>
            <a:r>
              <a:rPr lang="en-US" u="sng" dirty="0"/>
              <a:t>Test Set</a:t>
            </a:r>
            <a:r>
              <a:rPr lang="en-US" dirty="0"/>
              <a:t> – 66 Images</a:t>
            </a:r>
          </a:p>
          <a:p>
            <a:pPr lvl="1"/>
            <a:r>
              <a:rPr lang="en-US" sz="1600" dirty="0"/>
              <a:t>   COVID – 26 images</a:t>
            </a:r>
          </a:p>
          <a:p>
            <a:pPr lvl="1"/>
            <a:r>
              <a:rPr lang="en-US" sz="1600" dirty="0"/>
              <a:t>   Pneumonia – 20 images</a:t>
            </a:r>
          </a:p>
          <a:p>
            <a:pPr lvl="1"/>
            <a:r>
              <a:rPr lang="en-US" sz="1600" dirty="0"/>
              <a:t>   No Illness – 20 images</a:t>
            </a:r>
          </a:p>
        </p:txBody>
      </p:sp>
      <p:pic>
        <p:nvPicPr>
          <p:cNvPr id="5" name="Picture 4" descr="COVID X-Ray">
            <a:extLst>
              <a:ext uri="{FF2B5EF4-FFF2-40B4-BE49-F238E27FC236}">
                <a16:creationId xmlns:a16="http://schemas.microsoft.com/office/drawing/2014/main" id="{463F673D-939F-9F5F-A629-DC6DF5FF8F52}"/>
              </a:ext>
            </a:extLst>
          </p:cNvPr>
          <p:cNvPicPr>
            <a:picLocks noChangeAspect="1"/>
          </p:cNvPicPr>
          <p:nvPr/>
        </p:nvPicPr>
        <p:blipFill>
          <a:blip r:embed="rId2"/>
          <a:stretch>
            <a:fillRect/>
          </a:stretch>
        </p:blipFill>
        <p:spPr>
          <a:xfrm>
            <a:off x="5982194" y="390914"/>
            <a:ext cx="2309564" cy="1892016"/>
          </a:xfrm>
          <a:prstGeom prst="rect">
            <a:avLst/>
          </a:prstGeom>
        </p:spPr>
      </p:pic>
      <p:sp>
        <p:nvSpPr>
          <p:cNvPr id="6" name="TextBox 5">
            <a:extLst>
              <a:ext uri="{FF2B5EF4-FFF2-40B4-BE49-F238E27FC236}">
                <a16:creationId xmlns:a16="http://schemas.microsoft.com/office/drawing/2014/main" id="{F7E1E918-7679-963E-8D84-7288599D1FC4}"/>
              </a:ext>
            </a:extLst>
          </p:cNvPr>
          <p:cNvSpPr txBox="1"/>
          <p:nvPr/>
        </p:nvSpPr>
        <p:spPr>
          <a:xfrm>
            <a:off x="8872538" y="1134239"/>
            <a:ext cx="2500312" cy="369332"/>
          </a:xfrm>
          <a:prstGeom prst="rect">
            <a:avLst/>
          </a:prstGeom>
          <a:noFill/>
        </p:spPr>
        <p:txBody>
          <a:bodyPr wrap="square" rtlCol="0">
            <a:spAutoFit/>
          </a:bodyPr>
          <a:lstStyle/>
          <a:p>
            <a:r>
              <a:rPr lang="en-US" dirty="0"/>
              <a:t>COVID-19 X-Ray</a:t>
            </a:r>
          </a:p>
        </p:txBody>
      </p:sp>
      <p:sp>
        <p:nvSpPr>
          <p:cNvPr id="11" name="TextBox 10">
            <a:extLst>
              <a:ext uri="{FF2B5EF4-FFF2-40B4-BE49-F238E27FC236}">
                <a16:creationId xmlns:a16="http://schemas.microsoft.com/office/drawing/2014/main" id="{FD4DA869-BD11-6C25-E4AD-CB2DA55642D6}"/>
              </a:ext>
            </a:extLst>
          </p:cNvPr>
          <p:cNvSpPr txBox="1"/>
          <p:nvPr/>
        </p:nvSpPr>
        <p:spPr>
          <a:xfrm>
            <a:off x="6244280" y="3142935"/>
            <a:ext cx="2500312" cy="369332"/>
          </a:xfrm>
          <a:prstGeom prst="rect">
            <a:avLst/>
          </a:prstGeom>
          <a:noFill/>
        </p:spPr>
        <p:txBody>
          <a:bodyPr wrap="square" rtlCol="0">
            <a:spAutoFit/>
          </a:bodyPr>
          <a:lstStyle/>
          <a:p>
            <a:r>
              <a:rPr lang="en-US" dirty="0"/>
              <a:t>Normal X-Ray</a:t>
            </a:r>
          </a:p>
        </p:txBody>
      </p:sp>
      <p:pic>
        <p:nvPicPr>
          <p:cNvPr id="13" name="Picture 12" descr="X-ray of a person's chest&#10;&#10;Description automatically generated with medium confidence">
            <a:extLst>
              <a:ext uri="{FF2B5EF4-FFF2-40B4-BE49-F238E27FC236}">
                <a16:creationId xmlns:a16="http://schemas.microsoft.com/office/drawing/2014/main" id="{6C068263-315F-93BD-CF35-02C025ED08B4}"/>
              </a:ext>
            </a:extLst>
          </p:cNvPr>
          <p:cNvPicPr>
            <a:picLocks noChangeAspect="1"/>
          </p:cNvPicPr>
          <p:nvPr/>
        </p:nvPicPr>
        <p:blipFill>
          <a:blip r:embed="rId3"/>
          <a:stretch>
            <a:fillRect/>
          </a:stretch>
        </p:blipFill>
        <p:spPr>
          <a:xfrm>
            <a:off x="6095999" y="4502228"/>
            <a:ext cx="2309563" cy="1944588"/>
          </a:xfrm>
          <a:prstGeom prst="rect">
            <a:avLst/>
          </a:prstGeom>
        </p:spPr>
      </p:pic>
      <p:sp>
        <p:nvSpPr>
          <p:cNvPr id="14" name="TextBox 13">
            <a:extLst>
              <a:ext uri="{FF2B5EF4-FFF2-40B4-BE49-F238E27FC236}">
                <a16:creationId xmlns:a16="http://schemas.microsoft.com/office/drawing/2014/main" id="{D3A6B66E-8946-2F47-EC73-26839A6CC2DA}"/>
              </a:ext>
            </a:extLst>
          </p:cNvPr>
          <p:cNvSpPr txBox="1"/>
          <p:nvPr/>
        </p:nvSpPr>
        <p:spPr>
          <a:xfrm>
            <a:off x="8872538" y="5302805"/>
            <a:ext cx="2500312" cy="369332"/>
          </a:xfrm>
          <a:prstGeom prst="rect">
            <a:avLst/>
          </a:prstGeom>
          <a:noFill/>
        </p:spPr>
        <p:txBody>
          <a:bodyPr wrap="square" rtlCol="0">
            <a:spAutoFit/>
          </a:bodyPr>
          <a:lstStyle/>
          <a:p>
            <a:r>
              <a:rPr lang="en-US" dirty="0"/>
              <a:t>Pneumonia X-Ray</a:t>
            </a:r>
          </a:p>
        </p:txBody>
      </p:sp>
      <p:pic>
        <p:nvPicPr>
          <p:cNvPr id="15" name="Picture 14" descr="X-ray of a person's chest&#10;&#10;Description automatically generated with medium confidence">
            <a:extLst>
              <a:ext uri="{FF2B5EF4-FFF2-40B4-BE49-F238E27FC236}">
                <a16:creationId xmlns:a16="http://schemas.microsoft.com/office/drawing/2014/main" id="{64F7D848-007F-DC07-02B9-0CD77E593749}"/>
              </a:ext>
            </a:extLst>
          </p:cNvPr>
          <p:cNvPicPr>
            <a:picLocks noChangeAspect="1"/>
          </p:cNvPicPr>
          <p:nvPr/>
        </p:nvPicPr>
        <p:blipFill>
          <a:blip r:embed="rId4"/>
          <a:stretch>
            <a:fillRect/>
          </a:stretch>
        </p:blipFill>
        <p:spPr>
          <a:xfrm>
            <a:off x="8596311" y="2313009"/>
            <a:ext cx="2309564" cy="2029184"/>
          </a:xfrm>
          <a:prstGeom prst="rect">
            <a:avLst/>
          </a:prstGeom>
        </p:spPr>
      </p:pic>
    </p:spTree>
    <p:extLst>
      <p:ext uri="{BB962C8B-B14F-4D97-AF65-F5344CB8AC3E}">
        <p14:creationId xmlns:p14="http://schemas.microsoft.com/office/powerpoint/2010/main" val="34625896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BEF83-2184-AFE3-79C1-0BEAFC1155D6}"/>
              </a:ext>
            </a:extLst>
          </p:cNvPr>
          <p:cNvSpPr>
            <a:spLocks noGrp="1"/>
          </p:cNvSpPr>
          <p:nvPr>
            <p:ph type="title"/>
          </p:nvPr>
        </p:nvSpPr>
        <p:spPr/>
        <p:txBody>
          <a:bodyPr/>
          <a:lstStyle/>
          <a:p>
            <a:r>
              <a:rPr lang="en-US" dirty="0"/>
              <a:t>Code - Building the Neural Networks</a:t>
            </a:r>
          </a:p>
        </p:txBody>
      </p:sp>
      <p:sp>
        <p:nvSpPr>
          <p:cNvPr id="3" name="Content Placeholder 2">
            <a:extLst>
              <a:ext uri="{FF2B5EF4-FFF2-40B4-BE49-F238E27FC236}">
                <a16:creationId xmlns:a16="http://schemas.microsoft.com/office/drawing/2014/main" id="{7FB608E5-7B6A-159C-0850-7BA74FCDC625}"/>
              </a:ext>
            </a:extLst>
          </p:cNvPr>
          <p:cNvSpPr>
            <a:spLocks noGrp="1"/>
          </p:cNvSpPr>
          <p:nvPr>
            <p:ph idx="1"/>
          </p:nvPr>
        </p:nvSpPr>
        <p:spPr/>
        <p:txBody>
          <a:bodyPr/>
          <a:lstStyle/>
          <a:p>
            <a:r>
              <a:rPr lang="en-US" dirty="0"/>
              <a:t>Preprocessing and Infrastructure</a:t>
            </a:r>
          </a:p>
          <a:p>
            <a:r>
              <a:rPr lang="en-US" dirty="0"/>
              <a:t>Simple Convolutional Neural Network</a:t>
            </a:r>
          </a:p>
          <a:p>
            <a:r>
              <a:rPr lang="en-US" dirty="0"/>
              <a:t>Complex Convolutional Neural Network</a:t>
            </a:r>
          </a:p>
          <a:p>
            <a:r>
              <a:rPr lang="en-US" dirty="0"/>
              <a:t>Pre-Trained Neural Network </a:t>
            </a:r>
          </a:p>
          <a:p>
            <a:pPr lvl="1"/>
            <a:r>
              <a:rPr lang="en-US" dirty="0"/>
              <a:t>Resnet50</a:t>
            </a:r>
          </a:p>
          <a:p>
            <a:r>
              <a:rPr lang="en-US" dirty="0"/>
              <a:t>Model Tuning through Data Augmentation</a:t>
            </a:r>
          </a:p>
        </p:txBody>
      </p:sp>
    </p:spTree>
    <p:extLst>
      <p:ext uri="{BB962C8B-B14F-4D97-AF65-F5344CB8AC3E}">
        <p14:creationId xmlns:p14="http://schemas.microsoft.com/office/powerpoint/2010/main" val="27270574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EB84C3-8C07-B326-E435-125BD6BC99B1}"/>
              </a:ext>
            </a:extLst>
          </p:cNvPr>
          <p:cNvSpPr>
            <a:spLocks noGrp="1"/>
          </p:cNvSpPr>
          <p:nvPr>
            <p:ph type="title"/>
          </p:nvPr>
        </p:nvSpPr>
        <p:spPr>
          <a:xfrm>
            <a:off x="1139178" y="410705"/>
            <a:ext cx="10918503" cy="962972"/>
          </a:xfrm>
        </p:spPr>
        <p:txBody>
          <a:bodyPr>
            <a:normAutofit fontScale="90000"/>
          </a:bodyPr>
          <a:lstStyle/>
          <a:p>
            <a:r>
              <a:rPr lang="en-US" dirty="0"/>
              <a:t>Deep Learning Preprocessing and Infrastructure</a:t>
            </a:r>
          </a:p>
        </p:txBody>
      </p:sp>
      <p:pic>
        <p:nvPicPr>
          <p:cNvPr id="5" name="Content Placeholder 4" descr="Diagram&#10;&#10;Description automatically generated">
            <a:extLst>
              <a:ext uri="{FF2B5EF4-FFF2-40B4-BE49-F238E27FC236}">
                <a16:creationId xmlns:a16="http://schemas.microsoft.com/office/drawing/2014/main" id="{6105B307-59C9-3C58-EAA2-0AF16BA63E87}"/>
              </a:ext>
            </a:extLst>
          </p:cNvPr>
          <p:cNvPicPr>
            <a:picLocks noGrp="1" noChangeAspect="1"/>
          </p:cNvPicPr>
          <p:nvPr>
            <p:ph idx="1"/>
          </p:nvPr>
        </p:nvPicPr>
        <p:blipFill>
          <a:blip r:embed="rId2"/>
          <a:stretch>
            <a:fillRect/>
          </a:stretch>
        </p:blipFill>
        <p:spPr>
          <a:xfrm>
            <a:off x="0" y="1590654"/>
            <a:ext cx="12184357" cy="4196693"/>
          </a:xfrm>
        </p:spPr>
      </p:pic>
      <p:sp>
        <p:nvSpPr>
          <p:cNvPr id="6" name="Rectangle 5">
            <a:extLst>
              <a:ext uri="{FF2B5EF4-FFF2-40B4-BE49-F238E27FC236}">
                <a16:creationId xmlns:a16="http://schemas.microsoft.com/office/drawing/2014/main" id="{5BDAFC9A-93DB-1BF6-8D39-0B89724FBE36}"/>
              </a:ext>
            </a:extLst>
          </p:cNvPr>
          <p:cNvSpPr/>
          <p:nvPr/>
        </p:nvSpPr>
        <p:spPr>
          <a:xfrm>
            <a:off x="5191932" y="5267346"/>
            <a:ext cx="1270861" cy="23455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2">
                    <a:lumMod val="10000"/>
                  </a:schemeClr>
                </a:solidFill>
              </a:rPr>
              <a:t>ResNet50</a:t>
            </a:r>
          </a:p>
        </p:txBody>
      </p:sp>
    </p:spTree>
    <p:extLst>
      <p:ext uri="{BB962C8B-B14F-4D97-AF65-F5344CB8AC3E}">
        <p14:creationId xmlns:p14="http://schemas.microsoft.com/office/powerpoint/2010/main" val="17785831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1">
            <a:extLst>
              <a:ext uri="{FF2B5EF4-FFF2-40B4-BE49-F238E27FC236}">
                <a16:creationId xmlns:a16="http://schemas.microsoft.com/office/drawing/2014/main" id="{327AB4C5-0719-4E35-87CD-199EB59E3E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3F51EE1E-6258-4F09-963A-853315C6FB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flipV="1">
            <a:off x="1127553" y="-1127553"/>
            <a:ext cx="6858000" cy="9113106"/>
          </a:xfrm>
          <a:custGeom>
            <a:avLst/>
            <a:gdLst>
              <a:gd name="connsiteX0" fmla="*/ 0 w 6858000"/>
              <a:gd name="connsiteY0" fmla="*/ 7143270 h 9113106"/>
              <a:gd name="connsiteX1" fmla="*/ 0 w 6858000"/>
              <a:gd name="connsiteY1" fmla="*/ 6878623 h 9113106"/>
              <a:gd name="connsiteX2" fmla="*/ 1 w 6858000"/>
              <a:gd name="connsiteY2" fmla="*/ 6878623 h 9113106"/>
              <a:gd name="connsiteX3" fmla="*/ 0 w 6858000"/>
              <a:gd name="connsiteY3" fmla="*/ 4319945 h 9113106"/>
              <a:gd name="connsiteX4" fmla="*/ 1 w 6858000"/>
              <a:gd name="connsiteY4" fmla="*/ 4319945 h 9113106"/>
              <a:gd name="connsiteX5" fmla="*/ 1 w 6858000"/>
              <a:gd name="connsiteY5" fmla="*/ 13542 h 9113106"/>
              <a:gd name="connsiteX6" fmla="*/ 0 w 6858000"/>
              <a:gd name="connsiteY6" fmla="*/ 13540 h 9113106"/>
              <a:gd name="connsiteX7" fmla="*/ 0 w 6858000"/>
              <a:gd name="connsiteY7" fmla="*/ 0 h 9113106"/>
              <a:gd name="connsiteX8" fmla="*/ 6858000 w 6858000"/>
              <a:gd name="connsiteY8" fmla="*/ 6010591 h 9113106"/>
              <a:gd name="connsiteX9" fmla="*/ 6858000 w 6858000"/>
              <a:gd name="connsiteY9" fmla="*/ 3794798 h 9113106"/>
              <a:gd name="connsiteX10" fmla="*/ 6858000 w 6858000"/>
              <a:gd name="connsiteY10" fmla="*/ 3794798 h 9113106"/>
              <a:gd name="connsiteX11" fmla="*/ 6858000 w 6858000"/>
              <a:gd name="connsiteY11" fmla="*/ 3837120 h 9113106"/>
              <a:gd name="connsiteX12" fmla="*/ 6858000 w 6858000"/>
              <a:gd name="connsiteY12" fmla="*/ 6838049 h 9113106"/>
              <a:gd name="connsiteX13" fmla="*/ 6858000 w 6858000"/>
              <a:gd name="connsiteY13" fmla="*/ 9113106 h 9113106"/>
              <a:gd name="connsiteX14" fmla="*/ 1 w 6858000"/>
              <a:gd name="connsiteY14" fmla="*/ 9113106 h 9113106"/>
              <a:gd name="connsiteX15" fmla="*/ 1 w 6858000"/>
              <a:gd name="connsiteY15" fmla="*/ 7143270 h 9113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858000" h="9113106">
                <a:moveTo>
                  <a:pt x="0" y="7143270"/>
                </a:moveTo>
                <a:lnTo>
                  <a:pt x="0" y="6878623"/>
                </a:lnTo>
                <a:lnTo>
                  <a:pt x="1" y="6878623"/>
                </a:lnTo>
                <a:lnTo>
                  <a:pt x="0" y="4319945"/>
                </a:lnTo>
                <a:lnTo>
                  <a:pt x="1" y="4319945"/>
                </a:lnTo>
                <a:lnTo>
                  <a:pt x="1" y="13542"/>
                </a:lnTo>
                <a:lnTo>
                  <a:pt x="0" y="13540"/>
                </a:lnTo>
                <a:lnTo>
                  <a:pt x="0" y="0"/>
                </a:lnTo>
                <a:lnTo>
                  <a:pt x="6858000" y="6010591"/>
                </a:lnTo>
                <a:lnTo>
                  <a:pt x="6858000" y="3794798"/>
                </a:lnTo>
                <a:lnTo>
                  <a:pt x="6858000" y="3794798"/>
                </a:lnTo>
                <a:lnTo>
                  <a:pt x="6858000" y="3837120"/>
                </a:lnTo>
                <a:lnTo>
                  <a:pt x="6858000" y="6838049"/>
                </a:lnTo>
                <a:lnTo>
                  <a:pt x="6858000" y="9113106"/>
                </a:lnTo>
                <a:lnTo>
                  <a:pt x="1" y="9113106"/>
                </a:lnTo>
                <a:lnTo>
                  <a:pt x="1" y="714327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771D1DEE-FD2A-F0AC-944C-551D3D14D907}"/>
              </a:ext>
            </a:extLst>
          </p:cNvPr>
          <p:cNvSpPr>
            <a:spLocks noGrp="1"/>
          </p:cNvSpPr>
          <p:nvPr>
            <p:ph type="title"/>
          </p:nvPr>
        </p:nvSpPr>
        <p:spPr>
          <a:xfrm>
            <a:off x="-2" y="309258"/>
            <a:ext cx="8214610" cy="903348"/>
          </a:xfrm>
        </p:spPr>
        <p:txBody>
          <a:bodyPr>
            <a:normAutofit fontScale="90000"/>
          </a:bodyPr>
          <a:lstStyle/>
          <a:p>
            <a:r>
              <a:rPr lang="en-US" dirty="0"/>
              <a:t>Simple Neural Network – 2 Layers</a:t>
            </a:r>
            <a:br>
              <a:rPr lang="en-US" dirty="0"/>
            </a:br>
            <a:r>
              <a:rPr lang="en-US" sz="2200" dirty="0">
                <a:solidFill>
                  <a:srgbClr val="00B0F0"/>
                </a:solidFill>
              </a:rPr>
              <a:t>Total Parameters = 37,000</a:t>
            </a:r>
            <a:endParaRPr lang="en-US" dirty="0"/>
          </a:p>
        </p:txBody>
      </p:sp>
      <p:sp>
        <p:nvSpPr>
          <p:cNvPr id="17" name="Content Placeholder 8">
            <a:extLst>
              <a:ext uri="{FF2B5EF4-FFF2-40B4-BE49-F238E27FC236}">
                <a16:creationId xmlns:a16="http://schemas.microsoft.com/office/drawing/2014/main" id="{BBFBD5C6-B205-97F7-0F81-7EFE1CC2BB31}"/>
              </a:ext>
            </a:extLst>
          </p:cNvPr>
          <p:cNvSpPr>
            <a:spLocks noGrp="1"/>
          </p:cNvSpPr>
          <p:nvPr>
            <p:ph idx="1"/>
          </p:nvPr>
        </p:nvSpPr>
        <p:spPr>
          <a:xfrm>
            <a:off x="1135316" y="1662220"/>
            <a:ext cx="4953000" cy="4155908"/>
          </a:xfrm>
        </p:spPr>
        <p:txBody>
          <a:bodyPr anchor="t">
            <a:normAutofit lnSpcReduction="10000"/>
          </a:bodyPr>
          <a:lstStyle/>
          <a:p>
            <a:r>
              <a:rPr lang="en-US" u="sng" dirty="0"/>
              <a:t>Input Layer (Image Size)  </a:t>
            </a:r>
            <a:r>
              <a:rPr lang="en-US" dirty="0"/>
              <a:t>- (224,224)</a:t>
            </a:r>
          </a:p>
          <a:p>
            <a:r>
              <a:rPr lang="en-US" u="sng" dirty="0"/>
              <a:t>Convolution Layer Conv1</a:t>
            </a:r>
            <a:r>
              <a:rPr lang="en-US" dirty="0"/>
              <a:t>:</a:t>
            </a:r>
          </a:p>
          <a:p>
            <a:pPr lvl="1"/>
            <a:r>
              <a:rPr lang="en-US" dirty="0"/>
              <a:t>   Conv1-1: 4 filters and Max Pooling</a:t>
            </a:r>
          </a:p>
          <a:p>
            <a:r>
              <a:rPr lang="en-US" u="sng" dirty="0"/>
              <a:t>Convolution Layer Conv2</a:t>
            </a:r>
            <a:r>
              <a:rPr lang="en-US" dirty="0"/>
              <a:t>:</a:t>
            </a:r>
          </a:p>
          <a:p>
            <a:pPr lvl="1"/>
            <a:r>
              <a:rPr lang="en-US" dirty="0"/>
              <a:t>   Conv2-1: 8 filters and Max Pooling</a:t>
            </a:r>
          </a:p>
          <a:p>
            <a:r>
              <a:rPr lang="en-US" u="sng" dirty="0"/>
              <a:t>Dense</a:t>
            </a:r>
            <a:r>
              <a:rPr lang="en-US" dirty="0"/>
              <a:t>:</a:t>
            </a:r>
          </a:p>
          <a:p>
            <a:pPr lvl="1"/>
            <a:r>
              <a:rPr lang="en-US" dirty="0"/>
              <a:t>   Dense1 : 16 nodes</a:t>
            </a:r>
          </a:p>
          <a:p>
            <a:pPr lvl="1"/>
            <a:r>
              <a:rPr lang="en-US" dirty="0"/>
              <a:t>   Dense2: 8 Nodes</a:t>
            </a:r>
          </a:p>
          <a:p>
            <a:pPr lvl="1"/>
            <a:r>
              <a:rPr lang="en-US" dirty="0"/>
              <a:t>   Dense 3: </a:t>
            </a:r>
            <a:r>
              <a:rPr lang="en-US" dirty="0" err="1"/>
              <a:t>Softmax</a:t>
            </a:r>
            <a:r>
              <a:rPr lang="en-US" dirty="0"/>
              <a:t> activation function</a:t>
            </a:r>
          </a:p>
          <a:p>
            <a:r>
              <a:rPr lang="en-US" u="sng" dirty="0"/>
              <a:t>Output Layer</a:t>
            </a:r>
          </a:p>
          <a:p>
            <a:pPr lvl="1"/>
            <a:endParaRPr lang="en-US" dirty="0"/>
          </a:p>
          <a:p>
            <a:pPr lvl="1"/>
            <a:endParaRPr lang="en-US" dirty="0"/>
          </a:p>
        </p:txBody>
      </p:sp>
      <p:cxnSp>
        <p:nvCxnSpPr>
          <p:cNvPr id="16" name="Straight Connector 15">
            <a:extLst>
              <a:ext uri="{FF2B5EF4-FFF2-40B4-BE49-F238E27FC236}">
                <a16:creationId xmlns:a16="http://schemas.microsoft.com/office/drawing/2014/main" id="{7FA07B03-7E5B-4F33-A494-D72BC5BEB0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33837" y="6172200"/>
            <a:ext cx="976063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7" name="Picture 6" descr="Diagram&#10;&#10;Description automatically generated">
            <a:extLst>
              <a:ext uri="{FF2B5EF4-FFF2-40B4-BE49-F238E27FC236}">
                <a16:creationId xmlns:a16="http://schemas.microsoft.com/office/drawing/2014/main" id="{8F235F22-EC13-E1D0-D9A6-575EADCFCDEA}"/>
              </a:ext>
            </a:extLst>
          </p:cNvPr>
          <p:cNvPicPr>
            <a:picLocks noChangeAspect="1"/>
          </p:cNvPicPr>
          <p:nvPr/>
        </p:nvPicPr>
        <p:blipFill>
          <a:blip r:embed="rId2"/>
          <a:stretch>
            <a:fillRect/>
          </a:stretch>
        </p:blipFill>
        <p:spPr>
          <a:xfrm>
            <a:off x="8256393" y="149827"/>
            <a:ext cx="2793116" cy="6558346"/>
          </a:xfrm>
          <a:prstGeom prst="rect">
            <a:avLst/>
          </a:prstGeom>
        </p:spPr>
      </p:pic>
      <p:sp>
        <p:nvSpPr>
          <p:cNvPr id="8" name="Rectangle 7">
            <a:extLst>
              <a:ext uri="{FF2B5EF4-FFF2-40B4-BE49-F238E27FC236}">
                <a16:creationId xmlns:a16="http://schemas.microsoft.com/office/drawing/2014/main" id="{85B32BF5-8B3F-4E08-69F2-477985110038}"/>
              </a:ext>
            </a:extLst>
          </p:cNvPr>
          <p:cNvSpPr/>
          <p:nvPr/>
        </p:nvSpPr>
        <p:spPr>
          <a:xfrm>
            <a:off x="10596004" y="1132001"/>
            <a:ext cx="166816" cy="22816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10" name="Rectangle 9">
            <a:extLst>
              <a:ext uri="{FF2B5EF4-FFF2-40B4-BE49-F238E27FC236}">
                <a16:creationId xmlns:a16="http://schemas.microsoft.com/office/drawing/2014/main" id="{63FC6FDC-D2E7-C67F-14DD-A99175024303}"/>
              </a:ext>
            </a:extLst>
          </p:cNvPr>
          <p:cNvSpPr/>
          <p:nvPr/>
        </p:nvSpPr>
        <p:spPr>
          <a:xfrm>
            <a:off x="10562874" y="2663279"/>
            <a:ext cx="166816" cy="22816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13" name="Rectangle 12">
            <a:extLst>
              <a:ext uri="{FF2B5EF4-FFF2-40B4-BE49-F238E27FC236}">
                <a16:creationId xmlns:a16="http://schemas.microsoft.com/office/drawing/2014/main" id="{816E99E1-CF15-FA02-E8F4-374EE331A49F}"/>
              </a:ext>
            </a:extLst>
          </p:cNvPr>
          <p:cNvSpPr/>
          <p:nvPr/>
        </p:nvSpPr>
        <p:spPr>
          <a:xfrm>
            <a:off x="10235164" y="4936472"/>
            <a:ext cx="196519" cy="22816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18" name="Rectangle 17">
            <a:extLst>
              <a:ext uri="{FF2B5EF4-FFF2-40B4-BE49-F238E27FC236}">
                <a16:creationId xmlns:a16="http://schemas.microsoft.com/office/drawing/2014/main" id="{4E410134-897B-D72F-50B8-AE1F482FD73C}"/>
              </a:ext>
            </a:extLst>
          </p:cNvPr>
          <p:cNvSpPr/>
          <p:nvPr/>
        </p:nvSpPr>
        <p:spPr>
          <a:xfrm>
            <a:off x="10304249" y="5677110"/>
            <a:ext cx="166816" cy="22816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19" name="Rectangle 18">
            <a:extLst>
              <a:ext uri="{FF2B5EF4-FFF2-40B4-BE49-F238E27FC236}">
                <a16:creationId xmlns:a16="http://schemas.microsoft.com/office/drawing/2014/main" id="{13673FF4-CD86-A7F5-5567-D8D2D0797A55}"/>
              </a:ext>
            </a:extLst>
          </p:cNvPr>
          <p:cNvSpPr/>
          <p:nvPr/>
        </p:nvSpPr>
        <p:spPr>
          <a:xfrm>
            <a:off x="10309855" y="6440800"/>
            <a:ext cx="166816" cy="22816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20" name="Rectangle 19">
            <a:extLst>
              <a:ext uri="{FF2B5EF4-FFF2-40B4-BE49-F238E27FC236}">
                <a16:creationId xmlns:a16="http://schemas.microsoft.com/office/drawing/2014/main" id="{0793CA9E-101B-28F6-B4D4-42F2B52D9108}"/>
              </a:ext>
            </a:extLst>
          </p:cNvPr>
          <p:cNvSpPr/>
          <p:nvPr/>
        </p:nvSpPr>
        <p:spPr>
          <a:xfrm>
            <a:off x="1216607" y="6401008"/>
            <a:ext cx="196519" cy="22816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21" name="TextBox 20">
            <a:extLst>
              <a:ext uri="{FF2B5EF4-FFF2-40B4-BE49-F238E27FC236}">
                <a16:creationId xmlns:a16="http://schemas.microsoft.com/office/drawing/2014/main" id="{C3C29F48-E7CA-8778-489C-C7DC6B2ED21E}"/>
              </a:ext>
            </a:extLst>
          </p:cNvPr>
          <p:cNvSpPr txBox="1"/>
          <p:nvPr/>
        </p:nvSpPr>
        <p:spPr>
          <a:xfrm>
            <a:off x="1454911" y="6330425"/>
            <a:ext cx="2502491" cy="369332"/>
          </a:xfrm>
          <a:prstGeom prst="rect">
            <a:avLst/>
          </a:prstGeom>
          <a:noFill/>
        </p:spPr>
        <p:txBody>
          <a:bodyPr wrap="square" rtlCol="0">
            <a:spAutoFit/>
          </a:bodyPr>
          <a:lstStyle/>
          <a:p>
            <a:r>
              <a:rPr lang="en-US" dirty="0"/>
              <a:t>= **Filters and Nodes</a:t>
            </a:r>
          </a:p>
        </p:txBody>
      </p:sp>
      <p:sp>
        <p:nvSpPr>
          <p:cNvPr id="22" name="Rectangle 21">
            <a:extLst>
              <a:ext uri="{FF2B5EF4-FFF2-40B4-BE49-F238E27FC236}">
                <a16:creationId xmlns:a16="http://schemas.microsoft.com/office/drawing/2014/main" id="{D84C7B3D-4FDD-2BEC-76DC-FCC40A1C60AB}"/>
              </a:ext>
            </a:extLst>
          </p:cNvPr>
          <p:cNvSpPr/>
          <p:nvPr/>
        </p:nvSpPr>
        <p:spPr>
          <a:xfrm>
            <a:off x="8085297" y="782089"/>
            <a:ext cx="3177676" cy="1409112"/>
          </a:xfrm>
          <a:prstGeom prst="rect">
            <a:avLst/>
          </a:prstGeom>
          <a:noFill/>
          <a:ln w="508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4670DF90-709A-8246-0E70-CD197C06A0A2}"/>
              </a:ext>
            </a:extLst>
          </p:cNvPr>
          <p:cNvSpPr/>
          <p:nvPr/>
        </p:nvSpPr>
        <p:spPr>
          <a:xfrm>
            <a:off x="8085297" y="2341028"/>
            <a:ext cx="3177676" cy="1409112"/>
          </a:xfrm>
          <a:prstGeom prst="rect">
            <a:avLst/>
          </a:prstGeom>
          <a:noFill/>
          <a:ln w="508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D5799758-0FB2-E2C3-006D-280B2F9FA855}"/>
              </a:ext>
            </a:extLst>
          </p:cNvPr>
          <p:cNvSpPr/>
          <p:nvPr/>
        </p:nvSpPr>
        <p:spPr>
          <a:xfrm>
            <a:off x="4009043" y="6401008"/>
            <a:ext cx="196519" cy="228167"/>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25" name="TextBox 24">
            <a:extLst>
              <a:ext uri="{FF2B5EF4-FFF2-40B4-BE49-F238E27FC236}">
                <a16:creationId xmlns:a16="http://schemas.microsoft.com/office/drawing/2014/main" id="{6AD2D080-C8A8-01AA-8F8F-97486C1A11D3}"/>
              </a:ext>
            </a:extLst>
          </p:cNvPr>
          <p:cNvSpPr txBox="1"/>
          <p:nvPr/>
        </p:nvSpPr>
        <p:spPr>
          <a:xfrm>
            <a:off x="4304134" y="6330425"/>
            <a:ext cx="2502491" cy="369332"/>
          </a:xfrm>
          <a:prstGeom prst="rect">
            <a:avLst/>
          </a:prstGeom>
          <a:noFill/>
        </p:spPr>
        <p:txBody>
          <a:bodyPr wrap="square" rtlCol="0">
            <a:spAutoFit/>
          </a:bodyPr>
          <a:lstStyle/>
          <a:p>
            <a:r>
              <a:rPr lang="en-US" dirty="0"/>
              <a:t>= **Conv2D Layer</a:t>
            </a:r>
          </a:p>
        </p:txBody>
      </p:sp>
    </p:spTree>
    <p:extLst>
      <p:ext uri="{BB962C8B-B14F-4D97-AF65-F5344CB8AC3E}">
        <p14:creationId xmlns:p14="http://schemas.microsoft.com/office/powerpoint/2010/main" val="41065392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F2F423-CF41-E978-16F4-DCD5E1978AEE}"/>
              </a:ext>
            </a:extLst>
          </p:cNvPr>
          <p:cNvSpPr>
            <a:spLocks noGrp="1"/>
          </p:cNvSpPr>
          <p:nvPr>
            <p:ph type="title"/>
          </p:nvPr>
        </p:nvSpPr>
        <p:spPr>
          <a:xfrm>
            <a:off x="526943" y="0"/>
            <a:ext cx="9905999" cy="869981"/>
          </a:xfrm>
        </p:spPr>
        <p:txBody>
          <a:bodyPr>
            <a:normAutofit/>
          </a:bodyPr>
          <a:lstStyle/>
          <a:p>
            <a:r>
              <a:rPr lang="en-US" dirty="0"/>
              <a:t>Simple CNN Results</a:t>
            </a:r>
          </a:p>
        </p:txBody>
      </p:sp>
      <p:pic>
        <p:nvPicPr>
          <p:cNvPr id="7" name="Picture 6" descr="Chart, line chart&#10;&#10;Description automatically generated">
            <a:extLst>
              <a:ext uri="{FF2B5EF4-FFF2-40B4-BE49-F238E27FC236}">
                <a16:creationId xmlns:a16="http://schemas.microsoft.com/office/drawing/2014/main" id="{5FDCBF85-FBA5-7DCB-71D8-A104E407D2CA}"/>
              </a:ext>
            </a:extLst>
          </p:cNvPr>
          <p:cNvPicPr>
            <a:picLocks noChangeAspect="1"/>
          </p:cNvPicPr>
          <p:nvPr/>
        </p:nvPicPr>
        <p:blipFill>
          <a:blip r:embed="rId2"/>
          <a:stretch>
            <a:fillRect/>
          </a:stretch>
        </p:blipFill>
        <p:spPr>
          <a:xfrm>
            <a:off x="0" y="822620"/>
            <a:ext cx="7772400" cy="4614004"/>
          </a:xfrm>
          <a:prstGeom prst="rect">
            <a:avLst/>
          </a:prstGeom>
        </p:spPr>
      </p:pic>
      <p:pic>
        <p:nvPicPr>
          <p:cNvPr id="5" name="Content Placeholder 4" descr="Calendar&#10;&#10;Description automatically generated">
            <a:extLst>
              <a:ext uri="{FF2B5EF4-FFF2-40B4-BE49-F238E27FC236}">
                <a16:creationId xmlns:a16="http://schemas.microsoft.com/office/drawing/2014/main" id="{7F19C829-1DBA-30B1-3B9B-224C7F1687BA}"/>
              </a:ext>
            </a:extLst>
          </p:cNvPr>
          <p:cNvPicPr>
            <a:picLocks noGrp="1" noChangeAspect="1"/>
          </p:cNvPicPr>
          <p:nvPr>
            <p:ph idx="1"/>
          </p:nvPr>
        </p:nvPicPr>
        <p:blipFill>
          <a:blip r:embed="rId3"/>
          <a:stretch>
            <a:fillRect/>
          </a:stretch>
        </p:blipFill>
        <p:spPr>
          <a:xfrm>
            <a:off x="5663053" y="4291995"/>
            <a:ext cx="6528947" cy="2566005"/>
          </a:xfrm>
        </p:spPr>
      </p:pic>
      <p:sp>
        <p:nvSpPr>
          <p:cNvPr id="8" name="Rectangle 7">
            <a:extLst>
              <a:ext uri="{FF2B5EF4-FFF2-40B4-BE49-F238E27FC236}">
                <a16:creationId xmlns:a16="http://schemas.microsoft.com/office/drawing/2014/main" id="{2292172F-F529-6A82-B875-D30C13066407}"/>
              </a:ext>
            </a:extLst>
          </p:cNvPr>
          <p:cNvSpPr/>
          <p:nvPr/>
        </p:nvSpPr>
        <p:spPr>
          <a:xfrm>
            <a:off x="9236990" y="5084068"/>
            <a:ext cx="839491" cy="177393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Tree>
    <p:extLst>
      <p:ext uri="{BB962C8B-B14F-4D97-AF65-F5344CB8AC3E}">
        <p14:creationId xmlns:p14="http://schemas.microsoft.com/office/powerpoint/2010/main" val="6807675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1D1DEE-FD2A-F0AC-944C-551D3D14D907}"/>
              </a:ext>
            </a:extLst>
          </p:cNvPr>
          <p:cNvSpPr>
            <a:spLocks noGrp="1"/>
          </p:cNvSpPr>
          <p:nvPr>
            <p:ph type="title"/>
          </p:nvPr>
        </p:nvSpPr>
        <p:spPr>
          <a:xfrm>
            <a:off x="0" y="187849"/>
            <a:ext cx="7689954" cy="791475"/>
          </a:xfrm>
        </p:spPr>
        <p:txBody>
          <a:bodyPr>
            <a:normAutofit fontScale="90000"/>
          </a:bodyPr>
          <a:lstStyle/>
          <a:p>
            <a:r>
              <a:rPr lang="en-US" dirty="0"/>
              <a:t>Complex Neural Network – 4 Layers</a:t>
            </a:r>
            <a:br>
              <a:rPr lang="en-US" dirty="0"/>
            </a:br>
            <a:r>
              <a:rPr lang="en-US" sz="2200" dirty="0">
                <a:solidFill>
                  <a:srgbClr val="00B0F0"/>
                </a:solidFill>
              </a:rPr>
              <a:t>Total Parameters = 5,200,000</a:t>
            </a:r>
            <a:endParaRPr lang="en-US" dirty="0">
              <a:solidFill>
                <a:srgbClr val="00B0F0"/>
              </a:solidFill>
            </a:endParaRPr>
          </a:p>
        </p:txBody>
      </p:sp>
      <p:sp>
        <p:nvSpPr>
          <p:cNvPr id="17" name="Content Placeholder 8">
            <a:extLst>
              <a:ext uri="{FF2B5EF4-FFF2-40B4-BE49-F238E27FC236}">
                <a16:creationId xmlns:a16="http://schemas.microsoft.com/office/drawing/2014/main" id="{BBFBD5C6-B205-97F7-0F81-7EFE1CC2BB31}"/>
              </a:ext>
            </a:extLst>
          </p:cNvPr>
          <p:cNvSpPr>
            <a:spLocks noGrp="1"/>
          </p:cNvSpPr>
          <p:nvPr>
            <p:ph idx="1"/>
          </p:nvPr>
        </p:nvSpPr>
        <p:spPr>
          <a:xfrm>
            <a:off x="1135316" y="1061927"/>
            <a:ext cx="4953000" cy="5171607"/>
          </a:xfrm>
        </p:spPr>
        <p:txBody>
          <a:bodyPr anchor="t">
            <a:normAutofit fontScale="92500" lnSpcReduction="20000"/>
          </a:bodyPr>
          <a:lstStyle/>
          <a:p>
            <a:r>
              <a:rPr lang="en-US" u="sng" dirty="0"/>
              <a:t>Input Layer (Image Size)  </a:t>
            </a:r>
            <a:r>
              <a:rPr lang="en-US" dirty="0"/>
              <a:t>- (224,224)</a:t>
            </a:r>
          </a:p>
          <a:p>
            <a:r>
              <a:rPr lang="en-US" u="sng" dirty="0"/>
              <a:t>Convolution Layer Conv1</a:t>
            </a:r>
            <a:r>
              <a:rPr lang="en-US" dirty="0"/>
              <a:t>:</a:t>
            </a:r>
          </a:p>
          <a:p>
            <a:pPr lvl="1"/>
            <a:r>
              <a:rPr lang="en-US" dirty="0"/>
              <a:t>   Conv1-1: 32 filters and Max Pooling</a:t>
            </a:r>
          </a:p>
          <a:p>
            <a:r>
              <a:rPr lang="en-US" u="sng" dirty="0"/>
              <a:t>Convolution Layer Conv2</a:t>
            </a:r>
            <a:r>
              <a:rPr lang="en-US" dirty="0"/>
              <a:t>:</a:t>
            </a:r>
          </a:p>
          <a:p>
            <a:pPr lvl="1"/>
            <a:r>
              <a:rPr lang="en-US" dirty="0"/>
              <a:t>   Conv2-1: 64 filters and Max Pooling</a:t>
            </a:r>
          </a:p>
          <a:p>
            <a:r>
              <a:rPr lang="en-US" u="sng" dirty="0"/>
              <a:t>Convolution Layer Conv2</a:t>
            </a:r>
            <a:r>
              <a:rPr lang="en-US" dirty="0"/>
              <a:t>:</a:t>
            </a:r>
          </a:p>
          <a:p>
            <a:pPr lvl="1"/>
            <a:r>
              <a:rPr lang="en-US" dirty="0"/>
              <a:t>   Conv2-1: 128 filters and Max Pooling</a:t>
            </a:r>
          </a:p>
          <a:p>
            <a:r>
              <a:rPr lang="en-US" u="sng" dirty="0"/>
              <a:t>Convolution Layer Conv2</a:t>
            </a:r>
            <a:r>
              <a:rPr lang="en-US" dirty="0"/>
              <a:t>:</a:t>
            </a:r>
          </a:p>
          <a:p>
            <a:pPr lvl="1"/>
            <a:r>
              <a:rPr lang="en-US" dirty="0"/>
              <a:t>   Conv2-1: 256 filters and Max Pooling</a:t>
            </a:r>
          </a:p>
          <a:p>
            <a:r>
              <a:rPr lang="en-US" u="sng" dirty="0"/>
              <a:t>Dense</a:t>
            </a:r>
            <a:r>
              <a:rPr lang="en-US" dirty="0"/>
              <a:t>:</a:t>
            </a:r>
          </a:p>
          <a:p>
            <a:pPr lvl="1"/>
            <a:r>
              <a:rPr lang="en-US" dirty="0"/>
              <a:t>   Dense1 : 128 nodes</a:t>
            </a:r>
          </a:p>
          <a:p>
            <a:pPr lvl="1"/>
            <a:r>
              <a:rPr lang="en-US" dirty="0"/>
              <a:t>   Dense2: 64 Nodes</a:t>
            </a:r>
          </a:p>
          <a:p>
            <a:pPr lvl="1"/>
            <a:r>
              <a:rPr lang="en-US" dirty="0"/>
              <a:t>   Dense 3: </a:t>
            </a:r>
            <a:r>
              <a:rPr lang="en-US" dirty="0" err="1"/>
              <a:t>Softmax</a:t>
            </a:r>
            <a:r>
              <a:rPr lang="en-US" dirty="0"/>
              <a:t> activation function</a:t>
            </a:r>
          </a:p>
          <a:p>
            <a:r>
              <a:rPr lang="en-US" dirty="0"/>
              <a:t>Output Layer</a:t>
            </a:r>
          </a:p>
          <a:p>
            <a:pPr lvl="1"/>
            <a:endParaRPr lang="en-US" dirty="0"/>
          </a:p>
          <a:p>
            <a:pPr lvl="1"/>
            <a:endParaRPr lang="en-US" dirty="0"/>
          </a:p>
        </p:txBody>
      </p:sp>
      <p:sp>
        <p:nvSpPr>
          <p:cNvPr id="20" name="Rectangle 19">
            <a:extLst>
              <a:ext uri="{FF2B5EF4-FFF2-40B4-BE49-F238E27FC236}">
                <a16:creationId xmlns:a16="http://schemas.microsoft.com/office/drawing/2014/main" id="{0793CA9E-101B-28F6-B4D4-42F2B52D9108}"/>
              </a:ext>
            </a:extLst>
          </p:cNvPr>
          <p:cNvSpPr/>
          <p:nvPr/>
        </p:nvSpPr>
        <p:spPr>
          <a:xfrm>
            <a:off x="1216607" y="6401008"/>
            <a:ext cx="196519" cy="22816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21" name="TextBox 20">
            <a:extLst>
              <a:ext uri="{FF2B5EF4-FFF2-40B4-BE49-F238E27FC236}">
                <a16:creationId xmlns:a16="http://schemas.microsoft.com/office/drawing/2014/main" id="{C3C29F48-E7CA-8778-489C-C7DC6B2ED21E}"/>
              </a:ext>
            </a:extLst>
          </p:cNvPr>
          <p:cNvSpPr txBox="1"/>
          <p:nvPr/>
        </p:nvSpPr>
        <p:spPr>
          <a:xfrm>
            <a:off x="1454911" y="6330425"/>
            <a:ext cx="2502491" cy="369332"/>
          </a:xfrm>
          <a:prstGeom prst="rect">
            <a:avLst/>
          </a:prstGeom>
          <a:noFill/>
        </p:spPr>
        <p:txBody>
          <a:bodyPr wrap="square" rtlCol="0">
            <a:spAutoFit/>
          </a:bodyPr>
          <a:lstStyle/>
          <a:p>
            <a:r>
              <a:rPr lang="en-US" dirty="0"/>
              <a:t>= **Filters and Nodes</a:t>
            </a:r>
          </a:p>
        </p:txBody>
      </p:sp>
      <p:pic>
        <p:nvPicPr>
          <p:cNvPr id="4" name="Picture 3" descr="Diagram&#10;&#10;Description automatically generated">
            <a:extLst>
              <a:ext uri="{FF2B5EF4-FFF2-40B4-BE49-F238E27FC236}">
                <a16:creationId xmlns:a16="http://schemas.microsoft.com/office/drawing/2014/main" id="{77A182B4-14CC-7A4B-5590-DB6E2378EDD3}"/>
              </a:ext>
            </a:extLst>
          </p:cNvPr>
          <p:cNvPicPr>
            <a:picLocks noChangeAspect="1"/>
          </p:cNvPicPr>
          <p:nvPr/>
        </p:nvPicPr>
        <p:blipFill>
          <a:blip r:embed="rId2"/>
          <a:stretch>
            <a:fillRect/>
          </a:stretch>
        </p:blipFill>
        <p:spPr>
          <a:xfrm>
            <a:off x="7937357" y="0"/>
            <a:ext cx="2502491" cy="6858000"/>
          </a:xfrm>
          <a:prstGeom prst="rect">
            <a:avLst/>
          </a:prstGeom>
        </p:spPr>
      </p:pic>
      <p:sp>
        <p:nvSpPr>
          <p:cNvPr id="5" name="Rectangle 4">
            <a:extLst>
              <a:ext uri="{FF2B5EF4-FFF2-40B4-BE49-F238E27FC236}">
                <a16:creationId xmlns:a16="http://schemas.microsoft.com/office/drawing/2014/main" id="{6E8C9306-DEB4-F3D4-CF3D-93284CE484F1}"/>
              </a:ext>
            </a:extLst>
          </p:cNvPr>
          <p:cNvSpPr/>
          <p:nvPr/>
        </p:nvSpPr>
        <p:spPr>
          <a:xfrm>
            <a:off x="9972947" y="710051"/>
            <a:ext cx="178443" cy="18885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6" name="Rectangle 5">
            <a:extLst>
              <a:ext uri="{FF2B5EF4-FFF2-40B4-BE49-F238E27FC236}">
                <a16:creationId xmlns:a16="http://schemas.microsoft.com/office/drawing/2014/main" id="{09200570-FE58-7656-7F44-F7E26E26F796}"/>
              </a:ext>
            </a:extLst>
          </p:cNvPr>
          <p:cNvSpPr/>
          <p:nvPr/>
        </p:nvSpPr>
        <p:spPr>
          <a:xfrm>
            <a:off x="9972947" y="1784599"/>
            <a:ext cx="178443" cy="18885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9" name="Rectangle 8">
            <a:extLst>
              <a:ext uri="{FF2B5EF4-FFF2-40B4-BE49-F238E27FC236}">
                <a16:creationId xmlns:a16="http://schemas.microsoft.com/office/drawing/2014/main" id="{CD82ABED-CA4F-7F12-39D3-B97490CA6118}"/>
              </a:ext>
            </a:extLst>
          </p:cNvPr>
          <p:cNvSpPr/>
          <p:nvPr/>
        </p:nvSpPr>
        <p:spPr>
          <a:xfrm>
            <a:off x="9901940" y="2879522"/>
            <a:ext cx="233952" cy="18885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11" name="Rectangle 10">
            <a:extLst>
              <a:ext uri="{FF2B5EF4-FFF2-40B4-BE49-F238E27FC236}">
                <a16:creationId xmlns:a16="http://schemas.microsoft.com/office/drawing/2014/main" id="{5A0054EF-60FF-4223-79C4-FAE3BE779AAF}"/>
              </a:ext>
            </a:extLst>
          </p:cNvPr>
          <p:cNvSpPr/>
          <p:nvPr/>
        </p:nvSpPr>
        <p:spPr>
          <a:xfrm>
            <a:off x="9890344" y="3961819"/>
            <a:ext cx="233952" cy="18885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12" name="Rectangle 11">
            <a:extLst>
              <a:ext uri="{FF2B5EF4-FFF2-40B4-BE49-F238E27FC236}">
                <a16:creationId xmlns:a16="http://schemas.microsoft.com/office/drawing/2014/main" id="{0835A2A9-B926-DBBC-15A4-98949C6031FE}"/>
              </a:ext>
            </a:extLst>
          </p:cNvPr>
          <p:cNvSpPr/>
          <p:nvPr/>
        </p:nvSpPr>
        <p:spPr>
          <a:xfrm>
            <a:off x="4009043" y="6401008"/>
            <a:ext cx="196519" cy="228167"/>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22" name="TextBox 21">
            <a:extLst>
              <a:ext uri="{FF2B5EF4-FFF2-40B4-BE49-F238E27FC236}">
                <a16:creationId xmlns:a16="http://schemas.microsoft.com/office/drawing/2014/main" id="{19C306D1-FFC6-7579-23A2-22103D46AB62}"/>
              </a:ext>
            </a:extLst>
          </p:cNvPr>
          <p:cNvSpPr txBox="1"/>
          <p:nvPr/>
        </p:nvSpPr>
        <p:spPr>
          <a:xfrm>
            <a:off x="4304134" y="6330425"/>
            <a:ext cx="2502491" cy="369332"/>
          </a:xfrm>
          <a:prstGeom prst="rect">
            <a:avLst/>
          </a:prstGeom>
          <a:noFill/>
        </p:spPr>
        <p:txBody>
          <a:bodyPr wrap="square" rtlCol="0">
            <a:spAutoFit/>
          </a:bodyPr>
          <a:lstStyle/>
          <a:p>
            <a:r>
              <a:rPr lang="en-US" dirty="0"/>
              <a:t>= **Conv2D Layer</a:t>
            </a:r>
          </a:p>
        </p:txBody>
      </p:sp>
      <p:sp>
        <p:nvSpPr>
          <p:cNvPr id="24" name="Rectangle 23">
            <a:extLst>
              <a:ext uri="{FF2B5EF4-FFF2-40B4-BE49-F238E27FC236}">
                <a16:creationId xmlns:a16="http://schemas.microsoft.com/office/drawing/2014/main" id="{2E3498E4-EA40-FAD7-2177-EE658C42E466}"/>
              </a:ext>
            </a:extLst>
          </p:cNvPr>
          <p:cNvSpPr/>
          <p:nvPr/>
        </p:nvSpPr>
        <p:spPr>
          <a:xfrm>
            <a:off x="7599764" y="464976"/>
            <a:ext cx="3177676" cy="974785"/>
          </a:xfrm>
          <a:prstGeom prst="rect">
            <a:avLst/>
          </a:prstGeom>
          <a:noFill/>
          <a:ln w="508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DCB3D1CB-4BDC-F031-8916-DECC29DCCF96}"/>
              </a:ext>
            </a:extLst>
          </p:cNvPr>
          <p:cNvSpPr/>
          <p:nvPr/>
        </p:nvSpPr>
        <p:spPr>
          <a:xfrm>
            <a:off x="7599764" y="1554406"/>
            <a:ext cx="3177676" cy="974785"/>
          </a:xfrm>
          <a:prstGeom prst="rect">
            <a:avLst/>
          </a:prstGeom>
          <a:noFill/>
          <a:ln w="508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E24EB7F0-8E55-C12D-74B1-D074FE1AD560}"/>
              </a:ext>
            </a:extLst>
          </p:cNvPr>
          <p:cNvSpPr/>
          <p:nvPr/>
        </p:nvSpPr>
        <p:spPr>
          <a:xfrm>
            <a:off x="7599764" y="2643837"/>
            <a:ext cx="3177676" cy="974785"/>
          </a:xfrm>
          <a:prstGeom prst="rect">
            <a:avLst/>
          </a:prstGeom>
          <a:noFill/>
          <a:ln w="508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17E2A10F-2FE2-7C8A-689C-5B06B4555EE0}"/>
              </a:ext>
            </a:extLst>
          </p:cNvPr>
          <p:cNvSpPr/>
          <p:nvPr/>
        </p:nvSpPr>
        <p:spPr>
          <a:xfrm>
            <a:off x="7599764" y="3733268"/>
            <a:ext cx="3177676" cy="974785"/>
          </a:xfrm>
          <a:prstGeom prst="rect">
            <a:avLst/>
          </a:prstGeom>
          <a:noFill/>
          <a:ln w="508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912096883"/>
      </p:ext>
    </p:extLst>
  </p:cSld>
  <p:clrMapOvr>
    <a:masterClrMapping/>
  </p:clrMapOvr>
</p:sld>
</file>

<file path=ppt/theme/theme1.xml><?xml version="1.0" encoding="utf-8"?>
<a:theme xmlns:a="http://schemas.openxmlformats.org/drawingml/2006/main" name="RegattaVTI">
  <a:themeElements>
    <a:clrScheme name="Regatta Yellow">
      <a:dk1>
        <a:sysClr val="windowText" lastClr="000000"/>
      </a:dk1>
      <a:lt1>
        <a:sysClr val="window" lastClr="FFFFFF"/>
      </a:lt1>
      <a:dk2>
        <a:srgbClr val="181C30"/>
      </a:dk2>
      <a:lt2>
        <a:srgbClr val="C8E1F4"/>
      </a:lt2>
      <a:accent1>
        <a:srgbClr val="217ED3"/>
      </a:accent1>
      <a:accent2>
        <a:srgbClr val="B92525"/>
      </a:accent2>
      <a:accent3>
        <a:srgbClr val="18558C"/>
      </a:accent3>
      <a:accent4>
        <a:srgbClr val="1D8B35"/>
      </a:accent4>
      <a:accent5>
        <a:srgbClr val="EA75AA"/>
      </a:accent5>
      <a:accent6>
        <a:srgbClr val="F5A700"/>
      </a:accent6>
      <a:hlink>
        <a:srgbClr val="DB0000"/>
      </a:hlink>
      <a:folHlink>
        <a:srgbClr val="066BB6"/>
      </a:folHlink>
    </a:clrScheme>
    <a:fontScheme name="Walbaum Display">
      <a:majorFont>
        <a:latin typeface="Walbaum Display"/>
        <a:ea typeface=""/>
        <a:cs typeface=""/>
      </a:majorFont>
      <a:minorFont>
        <a:latin typeface="Walbaum Display"/>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RegattaVTI" id="{FFC3BCE5-6357-41D1-8E67-3F85B69D7E86}" vid="{893A6374-FE17-48E5-8B62-678C1B11AA1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2950</TotalTime>
  <Words>853</Words>
  <Application>Microsoft Macintosh PowerPoint</Application>
  <PresentationFormat>Widescreen</PresentationFormat>
  <Paragraphs>116</Paragraphs>
  <Slides>25</Slides>
  <Notes>0</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25</vt:i4>
      </vt:variant>
    </vt:vector>
  </HeadingPairs>
  <TitlesOfParts>
    <vt:vector size="31" baseType="lpstr">
      <vt:lpstr>Arial</vt:lpstr>
      <vt:lpstr>Calibri</vt:lpstr>
      <vt:lpstr>IBM Plex Sans</vt:lpstr>
      <vt:lpstr>Roboto</vt:lpstr>
      <vt:lpstr>Walbaum Display</vt:lpstr>
      <vt:lpstr>RegattaVTI</vt:lpstr>
      <vt:lpstr>COVID-19 vs pneumonia  deep learning model</vt:lpstr>
      <vt:lpstr>Agenda</vt:lpstr>
      <vt:lpstr>The problem</vt:lpstr>
      <vt:lpstr>The data</vt:lpstr>
      <vt:lpstr>Code - Building the Neural Networks</vt:lpstr>
      <vt:lpstr>Deep Learning Preprocessing and Infrastructure</vt:lpstr>
      <vt:lpstr>Simple Neural Network – 2 Layers Total Parameters = 37,000</vt:lpstr>
      <vt:lpstr>Simple CNN Results</vt:lpstr>
      <vt:lpstr>Complex Neural Network – 4 Layers Total Parameters = 5,200,000</vt:lpstr>
      <vt:lpstr>Complex CNN Results</vt:lpstr>
      <vt:lpstr>Quick Segue to Pretrained Models and research</vt:lpstr>
      <vt:lpstr>Research Done on COVID-19 Deep Learning</vt:lpstr>
      <vt:lpstr>All had much bigger amount of data</vt:lpstr>
      <vt:lpstr>Almost all used pre-trained models and added additional problem-specific layers</vt:lpstr>
      <vt:lpstr>The Pre-trained Models All Have Good Results</vt:lpstr>
      <vt:lpstr>ResNet50 – 50 Layers Total Parameters – 35,000,000+</vt:lpstr>
      <vt:lpstr>The advantage of ResNet</vt:lpstr>
      <vt:lpstr>So what happened when I did the same on my small dataset?</vt:lpstr>
      <vt:lpstr>PowerPoint Presentation</vt:lpstr>
      <vt:lpstr>Model Tuning - Data Augmentation</vt:lpstr>
      <vt:lpstr>Data Augmented Complex CNN Results</vt:lpstr>
      <vt:lpstr>Overall Results</vt:lpstr>
      <vt:lpstr>Ways to Improve Results</vt:lpstr>
      <vt:lpstr>Questions?</vt:lpstr>
      <vt:lpstr>Appendix/Citations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COVID-19 vs pneumonia  deep learning model</dc:title>
  <dc:creator>George Karcevski</dc:creator>
  <cp:lastModifiedBy>George Karcevski</cp:lastModifiedBy>
  <cp:revision>12</cp:revision>
  <dcterms:created xsi:type="dcterms:W3CDTF">2022-12-11T12:58:05Z</dcterms:created>
  <dcterms:modified xsi:type="dcterms:W3CDTF">2023-05-21T08:00:41Z</dcterms:modified>
</cp:coreProperties>
</file>